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873" r:id="rId4"/>
    <p:sldMasterId id="2147483886" r:id="rId5"/>
    <p:sldMasterId id="2147483905" r:id="rId6"/>
  </p:sldMasterIdLst>
  <p:notesMasterIdLst>
    <p:notesMasterId r:id="rId72"/>
  </p:notesMasterIdLst>
  <p:handoutMasterIdLst>
    <p:handoutMasterId r:id="rId73"/>
  </p:handoutMasterIdLst>
  <p:sldIdLst>
    <p:sldId id="368" r:id="rId7"/>
    <p:sldId id="774" r:id="rId8"/>
    <p:sldId id="775" r:id="rId9"/>
    <p:sldId id="811" r:id="rId10"/>
    <p:sldId id="779" r:id="rId11"/>
    <p:sldId id="780" r:id="rId12"/>
    <p:sldId id="781" r:id="rId13"/>
    <p:sldId id="782" r:id="rId14"/>
    <p:sldId id="778" r:id="rId15"/>
    <p:sldId id="787" r:id="rId16"/>
    <p:sldId id="784" r:id="rId17"/>
    <p:sldId id="785" r:id="rId18"/>
    <p:sldId id="786" r:id="rId19"/>
    <p:sldId id="788" r:id="rId20"/>
    <p:sldId id="783" r:id="rId21"/>
    <p:sldId id="790" r:id="rId22"/>
    <p:sldId id="791" r:id="rId23"/>
    <p:sldId id="792" r:id="rId24"/>
    <p:sldId id="796" r:id="rId25"/>
    <p:sldId id="793" r:id="rId26"/>
    <p:sldId id="794" r:id="rId27"/>
    <p:sldId id="795" r:id="rId28"/>
    <p:sldId id="797" r:id="rId29"/>
    <p:sldId id="798" r:id="rId30"/>
    <p:sldId id="800" r:id="rId31"/>
    <p:sldId id="802" r:id="rId32"/>
    <p:sldId id="801" r:id="rId33"/>
    <p:sldId id="805" r:id="rId34"/>
    <p:sldId id="804" r:id="rId35"/>
    <p:sldId id="799" r:id="rId36"/>
    <p:sldId id="806" r:id="rId37"/>
    <p:sldId id="807" r:id="rId38"/>
    <p:sldId id="808" r:id="rId39"/>
    <p:sldId id="809" r:id="rId40"/>
    <p:sldId id="810" r:id="rId41"/>
    <p:sldId id="812" r:id="rId42"/>
    <p:sldId id="813" r:id="rId43"/>
    <p:sldId id="814" r:id="rId44"/>
    <p:sldId id="815" r:id="rId45"/>
    <p:sldId id="816" r:id="rId46"/>
    <p:sldId id="817" r:id="rId47"/>
    <p:sldId id="818" r:id="rId48"/>
    <p:sldId id="819" r:id="rId49"/>
    <p:sldId id="820" r:id="rId50"/>
    <p:sldId id="821" r:id="rId51"/>
    <p:sldId id="822" r:id="rId52"/>
    <p:sldId id="823" r:id="rId53"/>
    <p:sldId id="824" r:id="rId54"/>
    <p:sldId id="825" r:id="rId55"/>
    <p:sldId id="826" r:id="rId56"/>
    <p:sldId id="827" r:id="rId57"/>
    <p:sldId id="828" r:id="rId58"/>
    <p:sldId id="829" r:id="rId59"/>
    <p:sldId id="830" r:id="rId60"/>
    <p:sldId id="831" r:id="rId61"/>
    <p:sldId id="832" r:id="rId62"/>
    <p:sldId id="770" r:id="rId63"/>
    <p:sldId id="771" r:id="rId64"/>
    <p:sldId id="772" r:id="rId65"/>
    <p:sldId id="833" r:id="rId66"/>
    <p:sldId id="834" r:id="rId67"/>
    <p:sldId id="835" r:id="rId68"/>
    <p:sldId id="836" r:id="rId69"/>
    <p:sldId id="837" r:id="rId70"/>
    <p:sldId id="838" r:id="rId71"/>
  </p:sldIdLst>
  <p:sldSz cx="9144000" cy="5143500" type="screen16x9"/>
  <p:notesSz cx="7315200" cy="96012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1157EC9-5B4A-584D-AAC4-72769B8DDFC0}">
          <p14:sldIdLst>
            <p14:sldId id="368"/>
            <p14:sldId id="774"/>
            <p14:sldId id="775"/>
            <p14:sldId id="811"/>
            <p14:sldId id="779"/>
            <p14:sldId id="780"/>
            <p14:sldId id="781"/>
            <p14:sldId id="782"/>
            <p14:sldId id="778"/>
            <p14:sldId id="787"/>
            <p14:sldId id="784"/>
            <p14:sldId id="785"/>
            <p14:sldId id="786"/>
            <p14:sldId id="788"/>
            <p14:sldId id="783"/>
            <p14:sldId id="790"/>
            <p14:sldId id="791"/>
            <p14:sldId id="792"/>
            <p14:sldId id="796"/>
            <p14:sldId id="793"/>
            <p14:sldId id="794"/>
            <p14:sldId id="795"/>
            <p14:sldId id="797"/>
            <p14:sldId id="798"/>
            <p14:sldId id="800"/>
            <p14:sldId id="802"/>
            <p14:sldId id="801"/>
            <p14:sldId id="805"/>
            <p14:sldId id="804"/>
            <p14:sldId id="799"/>
            <p14:sldId id="806"/>
            <p14:sldId id="807"/>
            <p14:sldId id="808"/>
            <p14:sldId id="809"/>
            <p14:sldId id="810"/>
            <p14:sldId id="812"/>
            <p14:sldId id="813"/>
            <p14:sldId id="814"/>
            <p14:sldId id="815"/>
            <p14:sldId id="816"/>
            <p14:sldId id="817"/>
            <p14:sldId id="818"/>
            <p14:sldId id="819"/>
            <p14:sldId id="820"/>
            <p14:sldId id="821"/>
            <p14:sldId id="822"/>
            <p14:sldId id="823"/>
            <p14:sldId id="824"/>
            <p14:sldId id="825"/>
            <p14:sldId id="826"/>
            <p14:sldId id="827"/>
            <p14:sldId id="828"/>
            <p14:sldId id="829"/>
            <p14:sldId id="830"/>
            <p14:sldId id="831"/>
            <p14:sldId id="832"/>
            <p14:sldId id="770"/>
            <p14:sldId id="771"/>
            <p14:sldId id="772"/>
            <p14:sldId id="833"/>
            <p14:sldId id="834"/>
            <p14:sldId id="835"/>
            <p14:sldId id="836"/>
            <p14:sldId id="837"/>
            <p14:sldId id="838"/>
          </p14:sldIdLst>
        </p14:section>
        <p14:section name="Backup" id="{DEBBD39D-1CE4-B04E-B505-EBC9CF555587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444444"/>
    <a:srgbClr val="C4C4C4"/>
    <a:srgbClr val="ADADAD"/>
    <a:srgbClr val="0085C3"/>
    <a:srgbClr val="D9D9D9"/>
    <a:srgbClr val="F2F2F2"/>
    <a:srgbClr val="AD2C1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144" autoAdjust="0"/>
    <p:restoredTop sz="93219" autoAdjust="0"/>
  </p:normalViewPr>
  <p:slideViewPr>
    <p:cSldViewPr snapToGrid="0">
      <p:cViewPr varScale="1">
        <p:scale>
          <a:sx n="144" d="100"/>
          <a:sy n="144" d="100"/>
        </p:scale>
        <p:origin x="728" y="18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100" d="100"/>
          <a:sy n="100" d="100"/>
        </p:scale>
        <p:origin x="4112" y="184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63" Type="http://schemas.openxmlformats.org/officeDocument/2006/relationships/slide" Target="slides/slide57.xml"/><Relationship Id="rId64" Type="http://schemas.openxmlformats.org/officeDocument/2006/relationships/slide" Target="slides/slide58.xml"/><Relationship Id="rId65" Type="http://schemas.openxmlformats.org/officeDocument/2006/relationships/slide" Target="slides/slide59.xml"/><Relationship Id="rId66" Type="http://schemas.openxmlformats.org/officeDocument/2006/relationships/slide" Target="slides/slide60.xml"/><Relationship Id="rId67" Type="http://schemas.openxmlformats.org/officeDocument/2006/relationships/slide" Target="slides/slide61.xml"/><Relationship Id="rId68" Type="http://schemas.openxmlformats.org/officeDocument/2006/relationships/slide" Target="slides/slide62.xml"/><Relationship Id="rId69" Type="http://schemas.openxmlformats.org/officeDocument/2006/relationships/slide" Target="slides/slide63.xml"/><Relationship Id="rId50" Type="http://schemas.openxmlformats.org/officeDocument/2006/relationships/slide" Target="slides/slide44.xml"/><Relationship Id="rId51" Type="http://schemas.openxmlformats.org/officeDocument/2006/relationships/slide" Target="slides/slide45.xml"/><Relationship Id="rId52" Type="http://schemas.openxmlformats.org/officeDocument/2006/relationships/slide" Target="slides/slide46.xml"/><Relationship Id="rId53" Type="http://schemas.openxmlformats.org/officeDocument/2006/relationships/slide" Target="slides/slide47.xml"/><Relationship Id="rId54" Type="http://schemas.openxmlformats.org/officeDocument/2006/relationships/slide" Target="slides/slide48.xml"/><Relationship Id="rId55" Type="http://schemas.openxmlformats.org/officeDocument/2006/relationships/slide" Target="slides/slide49.xml"/><Relationship Id="rId56" Type="http://schemas.openxmlformats.org/officeDocument/2006/relationships/slide" Target="slides/slide50.xml"/><Relationship Id="rId57" Type="http://schemas.openxmlformats.org/officeDocument/2006/relationships/slide" Target="slides/slide51.xml"/><Relationship Id="rId58" Type="http://schemas.openxmlformats.org/officeDocument/2006/relationships/slide" Target="slides/slide52.xml"/><Relationship Id="rId59" Type="http://schemas.openxmlformats.org/officeDocument/2006/relationships/slide" Target="slides/slide5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Relationship Id="rId49" Type="http://schemas.openxmlformats.org/officeDocument/2006/relationships/slide" Target="slides/slide43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70" Type="http://schemas.openxmlformats.org/officeDocument/2006/relationships/slide" Target="slides/slide64.xml"/><Relationship Id="rId71" Type="http://schemas.openxmlformats.org/officeDocument/2006/relationships/slide" Target="slides/slide65.xml"/><Relationship Id="rId72" Type="http://schemas.openxmlformats.org/officeDocument/2006/relationships/notesMaster" Target="notesMasters/notesMaster1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73" Type="http://schemas.openxmlformats.org/officeDocument/2006/relationships/handoutMaster" Target="handoutMasters/handoutMaster1.xml"/><Relationship Id="rId74" Type="http://schemas.openxmlformats.org/officeDocument/2006/relationships/presProps" Target="presProps.xml"/><Relationship Id="rId75" Type="http://schemas.openxmlformats.org/officeDocument/2006/relationships/viewProps" Target="viewProps.xml"/><Relationship Id="rId76" Type="http://schemas.openxmlformats.org/officeDocument/2006/relationships/theme" Target="theme/theme1.xml"/><Relationship Id="rId77" Type="http://schemas.openxmlformats.org/officeDocument/2006/relationships/tableStyles" Target="tableStyles.xml"/><Relationship Id="rId60" Type="http://schemas.openxmlformats.org/officeDocument/2006/relationships/slide" Target="slides/slide54.xml"/><Relationship Id="rId61" Type="http://schemas.openxmlformats.org/officeDocument/2006/relationships/slide" Target="slides/slide55.xml"/><Relationship Id="rId62" Type="http://schemas.openxmlformats.org/officeDocument/2006/relationships/slide" Target="slides/slide56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844" y="9120157"/>
            <a:ext cx="3169699" cy="479403"/>
          </a:xfrm>
          <a:prstGeom prst="rect">
            <a:avLst/>
          </a:prstGeom>
        </p:spPr>
        <p:txBody>
          <a:bodyPr vert="horz" lIns="94973" tIns="47487" rIns="94973" bIns="47487" rtlCol="0" anchor="b"/>
          <a:lstStyle>
            <a:lvl1pPr algn="r">
              <a:defRPr sz="1200"/>
            </a:lvl1pPr>
          </a:lstStyle>
          <a:p>
            <a:fld id="{CA856340-4B7D-4D1C-848D-79C05F807FB7}" type="slidenum">
              <a:rPr lang="en-US" smtClean="0"/>
              <a:t>‹#›</a:t>
            </a:fld>
            <a:endParaRPr lang="en-US"/>
          </a:p>
        </p:txBody>
      </p:sp>
      <p:sp>
        <p:nvSpPr>
          <p:cNvPr id="2" name="fl" descr="                        Dell - Internal Use - Confidential"/>
          <p:cNvSpPr txBox="1"/>
          <p:nvPr/>
        </p:nvSpPr>
        <p:spPr>
          <a:xfrm>
            <a:off x="0" y="9401557"/>
            <a:ext cx="7315200" cy="237493"/>
          </a:xfrm>
          <a:prstGeom prst="rect">
            <a:avLst/>
          </a:prstGeom>
          <a:noFill/>
        </p:spPr>
        <p:txBody>
          <a:bodyPr vert="horz" lIns="94984" tIns="47491" rIns="94984" bIns="47491" rtlCol="0">
            <a:spAutoFit/>
          </a:bodyPr>
          <a:lstStyle/>
          <a:p>
            <a:r>
              <a:rPr lang="en-US" sz="900" b="1">
                <a:solidFill>
                  <a:srgbClr val="7F7F7F"/>
                </a:solidFill>
                <a:latin typeface="museo sans for dell"/>
              </a:rPr>
              <a:t>                        Dell - Internal Use - Confidential</a:t>
            </a:r>
          </a:p>
        </p:txBody>
      </p:sp>
    </p:spTree>
    <p:extLst>
      <p:ext uri="{BB962C8B-B14F-4D97-AF65-F5344CB8AC3E}">
        <p14:creationId xmlns:p14="http://schemas.microsoft.com/office/powerpoint/2010/main" val="388144462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973" tIns="47487" rIns="94973" bIns="47487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450476" y="4560899"/>
            <a:ext cx="6427524" cy="4569730"/>
          </a:xfrm>
          <a:prstGeom prst="rect">
            <a:avLst/>
          </a:prstGeom>
        </p:spPr>
        <p:txBody>
          <a:bodyPr vert="horz" lIns="94973" tIns="47487" rIns="94973" bIns="47487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21951" y="9271937"/>
            <a:ext cx="391592" cy="327624"/>
          </a:xfrm>
          <a:prstGeom prst="rect">
            <a:avLst/>
          </a:prstGeom>
        </p:spPr>
        <p:txBody>
          <a:bodyPr vert="horz" lIns="94973" tIns="47487" rIns="94973" bIns="47487" rtlCol="0" anchor="b"/>
          <a:lstStyle>
            <a:lvl1pPr algn="r">
              <a:defRPr sz="1200"/>
            </a:lvl1pPr>
          </a:lstStyle>
          <a:p>
            <a:fld id="{3EF634F2-089B-4FE3-AB7F-C714A7297EE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fl" descr="                        Dell - Internal Use - Confidential"/>
          <p:cNvSpPr txBox="1"/>
          <p:nvPr/>
        </p:nvSpPr>
        <p:spPr>
          <a:xfrm>
            <a:off x="0" y="9401557"/>
            <a:ext cx="7315200" cy="237493"/>
          </a:xfrm>
          <a:prstGeom prst="rect">
            <a:avLst/>
          </a:prstGeom>
          <a:noFill/>
        </p:spPr>
        <p:txBody>
          <a:bodyPr vert="horz" lIns="94984" tIns="47491" rIns="94984" bIns="47491" rtlCol="0">
            <a:spAutoFit/>
          </a:bodyPr>
          <a:lstStyle/>
          <a:p>
            <a:pPr algn="l"/>
            <a:r>
              <a:rPr lang="en-US" sz="900" b="1" i="0" u="none" baseline="0" smtClean="0">
                <a:solidFill>
                  <a:srgbClr val="7F7F7F"/>
                </a:solidFill>
                <a:latin typeface="museo sans for dell"/>
              </a:rPr>
              <a:t>                        Dell - Internal Use - Confidential</a:t>
            </a:r>
            <a:endParaRPr lang="en-US" sz="900" b="1" i="0" u="none" baseline="0">
              <a:solidFill>
                <a:srgbClr val="7F7F7F"/>
              </a:solidFill>
              <a:latin typeface="museo sans for dell"/>
            </a:endParaRPr>
          </a:p>
        </p:txBody>
      </p:sp>
    </p:spTree>
    <p:extLst>
      <p:ext uri="{BB962C8B-B14F-4D97-AF65-F5344CB8AC3E}">
        <p14:creationId xmlns:p14="http://schemas.microsoft.com/office/powerpoint/2010/main" val="31963529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Museo Sans For Dell" pitchFamily="2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useo Sans For Dell" pitchFamily="2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useo Sans For Dell" pitchFamily="2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useo Sans For Dell" pitchFamily="2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useo Sans For Dell" pitchFamily="2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A04BB6B-BEDE-48E4-970F-8DFC0D4B5AE7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48599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438150" y="2376835"/>
            <a:ext cx="5962650" cy="387798"/>
          </a:xfrm>
        </p:spPr>
        <p:txBody>
          <a:bodyPr anchor="b" anchorCtr="0"/>
          <a:lstStyle>
            <a:lvl1pPr algn="l">
              <a:lnSpc>
                <a:spcPct val="90000"/>
              </a:lnSpc>
              <a:defRPr sz="2800" b="0" i="0" smtClean="0">
                <a:solidFill>
                  <a:schemeClr val="accent1"/>
                </a:solidFill>
                <a:latin typeface="Museo For Dell" pitchFamily="2" charset="0"/>
                <a:ea typeface="Museo For Dell" pitchFamily="2" charset="0"/>
              </a:defRPr>
            </a:lvl1pPr>
          </a:lstStyle>
          <a:p>
            <a:r>
              <a:rPr lang="en-US" dirty="0" smtClean="0"/>
              <a:t>Click to edit title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438711" y="3124044"/>
            <a:ext cx="5953125" cy="276999"/>
          </a:xfrm>
        </p:spPr>
        <p:txBody>
          <a:bodyPr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000" b="0" i="0" smtClean="0">
                <a:solidFill>
                  <a:schemeClr val="bg2"/>
                </a:solidFill>
                <a:latin typeface="Museo Sans For Dell" pitchFamily="2" charset="0"/>
                <a:ea typeface="Museo Sans For Dell" pitchFamily="2" charset="0"/>
              </a:defRPr>
            </a:lvl1pPr>
          </a:lstStyle>
          <a:p>
            <a:r>
              <a:rPr lang="en-US" dirty="0" smtClean="0"/>
              <a:t>Click to edit subtitle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447675" y="1335881"/>
            <a:ext cx="8248650" cy="0"/>
          </a:xfrm>
          <a:prstGeom prst="line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47675" y="3807619"/>
            <a:ext cx="8248650" cy="0"/>
          </a:xfrm>
          <a:prstGeom prst="line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 bwMode="gray">
          <a:xfrm>
            <a:off x="3" y="4772026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rebuchet MS" pitchFamily="34" charset="0"/>
            </a:endParaRPr>
          </a:p>
        </p:txBody>
      </p:sp>
      <p:sp>
        <p:nvSpPr>
          <p:cNvPr id="14" name="Rectangle 13"/>
          <p:cNvSpPr/>
          <p:nvPr/>
        </p:nvSpPr>
        <p:spPr bwMode="hidden">
          <a:xfrm>
            <a:off x="3" y="4772026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rebuchet MS" pitchFamily="34" charset="0"/>
            </a:endParaRPr>
          </a:p>
        </p:txBody>
      </p:sp>
      <p:sp>
        <p:nvSpPr>
          <p:cNvPr id="19" name="Rectangle 18"/>
          <p:cNvSpPr/>
          <p:nvPr/>
        </p:nvSpPr>
        <p:spPr bwMode="hidden">
          <a:xfrm>
            <a:off x="3" y="4772026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rebuchet MS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7265540" y="1947733"/>
            <a:ext cx="1399035" cy="1399035"/>
          </a:xfrm>
          <a:prstGeom prst="rect">
            <a:avLst/>
          </a:prstGeom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342900"/>
            <a:ext cx="2743200" cy="2743200"/>
          </a:xfrm>
          <a:prstGeom prst="roundRect">
            <a:avLst>
              <a:gd name="adj" fmla="val 275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28600" tIns="228600" rIns="228600" bIns="228600" anchor="t" anchorCtr="0">
            <a:normAutofit/>
          </a:bodyPr>
          <a:lstStyle>
            <a:lvl1pPr>
              <a:defRPr sz="28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br>
              <a:rPr lang="en-US" dirty="0" smtClean="0"/>
            </a:br>
            <a:endParaRPr lang="en-US" dirty="0"/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Ber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342900"/>
            <a:ext cx="2743200" cy="2743200"/>
          </a:xfrm>
          <a:prstGeom prst="roundRect">
            <a:avLst>
              <a:gd name="adj" fmla="val 2752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28600" tIns="228600" rIns="228600" bIns="228600" anchor="t" anchorCtr="0">
            <a:normAutofit/>
          </a:bodyPr>
          <a:lstStyle>
            <a:lvl1pPr>
              <a:defRPr sz="28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br>
              <a:rPr lang="en-US" dirty="0" smtClean="0"/>
            </a:br>
            <a:endParaRPr lang="en-US" dirty="0"/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342900"/>
            <a:ext cx="2743200" cy="2743200"/>
          </a:xfrm>
          <a:prstGeom prst="roundRect">
            <a:avLst>
              <a:gd name="adj" fmla="val 2752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28600" tIns="228600" rIns="228600" bIns="228600" anchor="t" anchorCtr="0">
            <a:normAutofit/>
          </a:bodyPr>
          <a:lstStyle>
            <a:lvl1pPr>
              <a:defRPr sz="28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br>
              <a:rPr lang="en-US" dirty="0" smtClean="0"/>
            </a:br>
            <a:endParaRPr lang="en-US" dirty="0"/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342900"/>
            <a:ext cx="2743200" cy="2743200"/>
          </a:xfrm>
          <a:prstGeom prst="roundRect">
            <a:avLst>
              <a:gd name="adj" fmla="val 275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28600" tIns="228600" rIns="228600" bIns="228600" anchor="t" anchorCtr="0">
            <a:normAutofit/>
          </a:bodyPr>
          <a:lstStyle>
            <a:lvl1pPr>
              <a:defRPr sz="28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br>
              <a:rPr lang="en-US" dirty="0" smtClean="0"/>
            </a:br>
            <a:endParaRPr lang="en-US" dirty="0"/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457200" y="342900"/>
            <a:ext cx="2743200" cy="2743200"/>
          </a:xfrm>
          <a:prstGeom prst="roundRect">
            <a:avLst>
              <a:gd name="adj" fmla="val 2752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28600" tIns="228600" rIns="228600" bIns="228600" anchor="t">
            <a:normAutofit/>
          </a:bodyPr>
          <a:lstStyle>
            <a:lvl1pPr>
              <a:defRPr sz="28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 Same Side Corner Rectangle 1"/>
          <p:cNvSpPr/>
          <p:nvPr userDrawn="1"/>
        </p:nvSpPr>
        <p:spPr>
          <a:xfrm rot="5400000">
            <a:off x="-1314926" y="2247105"/>
            <a:ext cx="3544570" cy="929957"/>
          </a:xfrm>
          <a:prstGeom prst="round2SameRect">
            <a:avLst>
              <a:gd name="adj1" fmla="val 13993"/>
              <a:gd name="adj2" fmla="val 0"/>
            </a:avLst>
          </a:prstGeom>
          <a:solidFill>
            <a:schemeClr val="accent1"/>
          </a:solidFill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smtClean="0">
              <a:solidFill>
                <a:srgbClr val="FFFFFF"/>
              </a:solidFill>
              <a:latin typeface="Museo Sans For Dell"/>
            </a:endParaRPr>
          </a:p>
        </p:txBody>
      </p:sp>
      <p:sp>
        <p:nvSpPr>
          <p:cNvPr id="11" name="Round Same Side Corner Rectangle 10"/>
          <p:cNvSpPr/>
          <p:nvPr userDrawn="1"/>
        </p:nvSpPr>
        <p:spPr>
          <a:xfrm rot="16200000">
            <a:off x="3447415" y="-1212215"/>
            <a:ext cx="3544570" cy="7848600"/>
          </a:xfrm>
          <a:prstGeom prst="round2SameRect">
            <a:avLst>
              <a:gd name="adj1" fmla="val 4108"/>
              <a:gd name="adj2" fmla="val 0"/>
            </a:avLst>
          </a:prstGeom>
          <a:solidFill>
            <a:schemeClr val="accent1"/>
          </a:solidFill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smtClean="0">
              <a:solidFill>
                <a:srgbClr val="FFFFFF"/>
              </a:solidFill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829754" y="1797685"/>
            <a:ext cx="5508625" cy="1218795"/>
          </a:xfrm>
        </p:spPr>
        <p:txBody>
          <a:bodyPr/>
          <a:lstStyle>
            <a:lvl1pPr marL="0" indent="0">
              <a:buNone/>
              <a:defRPr sz="4400">
                <a:solidFill>
                  <a:schemeClr val="tx2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81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1829754" y="3039745"/>
            <a:ext cx="5508625" cy="276999"/>
          </a:xfrm>
        </p:spPr>
        <p:txBody>
          <a:bodyPr/>
          <a:lstStyle>
            <a:lvl1pPr marL="0" indent="0">
              <a:buNone/>
              <a:defRPr sz="2000">
                <a:solidFill>
                  <a:schemeClr val="tx2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1829754" y="4153784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900" dirty="0" smtClean="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rPr>
              <a:t>© Donald</a:t>
            </a:r>
            <a:r>
              <a:rPr lang="en-US" sz="900" baseline="0" dirty="0" smtClean="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rPr>
              <a:t> F. Ferguson, 2017. All rights reserved.</a:t>
            </a:r>
            <a:endParaRPr lang="en-US" sz="900" dirty="0" smtClean="0">
              <a:solidFill>
                <a:schemeClr val="tx2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1844390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>
            <a:cxnSpLocks noChangeShapeType="1"/>
          </p:cNvCxnSpPr>
          <p:nvPr/>
        </p:nvCxnSpPr>
        <p:spPr bwMode="auto">
          <a:xfrm>
            <a:off x="457208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  <p:cxnSp>
        <p:nvCxnSpPr>
          <p:cNvPr id="3" name="Straight Connector 2"/>
          <p:cNvCxnSpPr>
            <a:cxnSpLocks noChangeShapeType="1"/>
          </p:cNvCxnSpPr>
          <p:nvPr userDrawn="1"/>
        </p:nvCxnSpPr>
        <p:spPr bwMode="auto">
          <a:xfrm>
            <a:off x="457208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</p:spTree>
    <p:extLst>
      <p:ext uri="{BB962C8B-B14F-4D97-AF65-F5344CB8AC3E}">
        <p14:creationId xmlns:p14="http://schemas.microsoft.com/office/powerpoint/2010/main" val="1052015265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and_Content_Blue_Backgroun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29768" y="201168"/>
            <a:ext cx="8239126" cy="332399"/>
          </a:xfrm>
        </p:spPr>
        <p:txBody>
          <a:bodyPr wrap="square" anchor="t">
            <a:spAutoFit/>
          </a:bodyPr>
          <a:lstStyle>
            <a:lvl1pPr>
              <a:lnSpc>
                <a:spcPct val="90000"/>
              </a:lnSpc>
              <a:defRPr sz="24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969264"/>
            <a:ext cx="8229600" cy="946413"/>
          </a:xfrm>
        </p:spPr>
        <p:txBody>
          <a:bodyPr lIns="0" tIns="0" rIns="0" bIns="0">
            <a:spAutoFit/>
          </a:bodyPr>
          <a:lstStyle>
            <a:lvl1pPr>
              <a:spcBef>
                <a:spcPts val="12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tx2"/>
                </a:solidFill>
                <a:latin typeface="Museo Sans For Dell" pitchFamily="2" charset="0"/>
              </a:defRPr>
            </a:lvl1pPr>
            <a:lvl2pPr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Font typeface="Museo Sans For Dell" pitchFamily="2" charset="0"/>
              <a:buChar char="–"/>
              <a:defRPr sz="1600">
                <a:solidFill>
                  <a:schemeClr val="tx2"/>
                </a:solidFill>
                <a:latin typeface="Museo Sans For Dell" pitchFamily="2" charset="0"/>
              </a:defRPr>
            </a:lvl2pPr>
            <a:lvl3pPr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Font typeface="Museo Sans For Dell" pitchFamily="2" charset="0"/>
              <a:buChar char="–"/>
              <a:defRPr sz="1400">
                <a:solidFill>
                  <a:schemeClr val="tx2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Font typeface="Museo Sans For Dell" pitchFamily="2" charset="0"/>
              <a:buChar char="–"/>
              <a:defRPr sz="1200">
                <a:solidFill>
                  <a:schemeClr val="tx2"/>
                </a:solidFill>
                <a:latin typeface="Museo Sans For Dell" pitchFamily="2" charset="0"/>
              </a:defRPr>
            </a:lvl4pPr>
            <a:lvl5pPr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100">
                <a:solidFill>
                  <a:schemeClr val="tx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cxnSp>
        <p:nvCxnSpPr>
          <p:cNvPr id="13" name="Straight Connector 12"/>
          <p:cNvCxnSpPr>
            <a:cxnSpLocks noChangeShapeType="1"/>
          </p:cNvCxnSpPr>
          <p:nvPr userDrawn="1"/>
        </p:nvCxnSpPr>
        <p:spPr bwMode="auto">
          <a:xfrm>
            <a:off x="436563" y="4629150"/>
            <a:ext cx="8262035" cy="0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</p:spPr>
      </p:cxn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+Sub_and_Content_Blue_Backgroun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29768" y="201168"/>
            <a:ext cx="8239126" cy="332399"/>
          </a:xfrm>
        </p:spPr>
        <p:txBody>
          <a:bodyPr wrap="square" anchor="t">
            <a:spAutoFit/>
          </a:bodyPr>
          <a:lstStyle>
            <a:lvl1pPr>
              <a:lnSpc>
                <a:spcPct val="90000"/>
              </a:lnSpc>
              <a:defRPr sz="24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969264"/>
            <a:ext cx="8229600" cy="946413"/>
          </a:xfrm>
        </p:spPr>
        <p:txBody>
          <a:bodyPr lIns="0" tIns="0" rIns="0" bIns="0">
            <a:spAutoFit/>
          </a:bodyPr>
          <a:lstStyle>
            <a:lvl1pPr>
              <a:spcBef>
                <a:spcPts val="12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tx2"/>
                </a:solidFill>
                <a:latin typeface="Museo Sans For Dell" pitchFamily="2" charset="0"/>
              </a:defRPr>
            </a:lvl1pPr>
            <a:lvl2pPr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Font typeface="Museo Sans For Dell" pitchFamily="2" charset="0"/>
              <a:buChar char="–"/>
              <a:defRPr sz="1600">
                <a:solidFill>
                  <a:schemeClr val="tx2"/>
                </a:solidFill>
                <a:latin typeface="Museo Sans For Dell" pitchFamily="2" charset="0"/>
              </a:defRPr>
            </a:lvl2pPr>
            <a:lvl3pPr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Font typeface="Museo Sans For Dell" pitchFamily="2" charset="0"/>
              <a:buChar char="–"/>
              <a:defRPr sz="1400">
                <a:solidFill>
                  <a:schemeClr val="tx2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Font typeface="Museo Sans For Dell" pitchFamily="2" charset="0"/>
              <a:buChar char="–"/>
              <a:defRPr sz="1200">
                <a:solidFill>
                  <a:schemeClr val="tx2"/>
                </a:solidFill>
                <a:latin typeface="Museo Sans For Dell" pitchFamily="2" charset="0"/>
              </a:defRPr>
            </a:lvl4pPr>
            <a:lvl5pPr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100">
                <a:solidFill>
                  <a:schemeClr val="tx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cxnSp>
        <p:nvCxnSpPr>
          <p:cNvPr id="13" name="Straight Connector 12"/>
          <p:cNvCxnSpPr>
            <a:cxnSpLocks noChangeShapeType="1"/>
          </p:cNvCxnSpPr>
          <p:nvPr userDrawn="1"/>
        </p:nvCxnSpPr>
        <p:spPr bwMode="auto">
          <a:xfrm>
            <a:off x="436563" y="4629150"/>
            <a:ext cx="8262035" cy="0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</p:spPr>
      </p:cxnSp>
      <p:sp>
        <p:nvSpPr>
          <p:cNvPr id="5" name="Content Placeholder 8"/>
          <p:cNvSpPr>
            <a:spLocks noGrp="1"/>
          </p:cNvSpPr>
          <p:nvPr>
            <p:ph sz="quarter" idx="10" hasCustomPrompt="1"/>
          </p:nvPr>
        </p:nvSpPr>
        <p:spPr>
          <a:xfrm>
            <a:off x="428625" y="594000"/>
            <a:ext cx="8286750" cy="249299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 smtClean="0"/>
              <a:t>Subtitle</a:t>
            </a:r>
            <a:endParaRPr lang="en-US" dirty="0"/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+Sub_and_Content_Blue_Backgroun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29768" y="201168"/>
            <a:ext cx="8217670" cy="673153"/>
          </a:xfrm>
        </p:spPr>
        <p:txBody>
          <a:bodyPr wrap="square" anchor="t">
            <a:spAutoFit/>
          </a:bodyPr>
          <a:lstStyle>
            <a:lvl1pPr>
              <a:lnSpc>
                <a:spcPct val="90000"/>
              </a:lnSpc>
              <a:defRPr sz="24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title</a:t>
            </a:r>
            <a:br>
              <a:rPr lang="en-US" dirty="0" smtClean="0"/>
            </a:br>
            <a:r>
              <a:rPr lang="en-US" dirty="0" smtClean="0"/>
              <a:t>Click to edit title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1327785"/>
            <a:ext cx="8229600" cy="974113"/>
          </a:xfrm>
        </p:spPr>
        <p:txBody>
          <a:bodyPr lIns="0" tIns="0" rIns="0" bIns="0">
            <a:spAutoFit/>
          </a:bodyPr>
          <a:lstStyle>
            <a:lvl1pPr>
              <a:spcBef>
                <a:spcPts val="12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tx2"/>
                </a:solidFill>
                <a:latin typeface="Museo Sans For Dell" pitchFamily="2" charset="0"/>
              </a:defRPr>
            </a:lvl1pPr>
            <a:lvl2pPr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Font typeface="Museo Sans For Dell" pitchFamily="2" charset="0"/>
              <a:buChar char="–"/>
              <a:defRPr sz="1600">
                <a:solidFill>
                  <a:schemeClr val="tx2"/>
                </a:solidFill>
                <a:latin typeface="Museo Sans For Dell" pitchFamily="2" charset="0"/>
              </a:defRPr>
            </a:lvl2pPr>
            <a:lvl3pPr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Font typeface="Museo Sans For Dell" pitchFamily="2" charset="0"/>
              <a:buChar char="–"/>
              <a:defRPr sz="1400">
                <a:solidFill>
                  <a:schemeClr val="tx2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Font typeface="Museo Sans For Dell" pitchFamily="2" charset="0"/>
              <a:buChar char="–"/>
              <a:defRPr sz="1200">
                <a:solidFill>
                  <a:schemeClr val="tx2"/>
                </a:solidFill>
                <a:latin typeface="Museo Sans For Dell" pitchFamily="2" charset="0"/>
              </a:defRPr>
            </a:lvl4pPr>
            <a:lvl5pPr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100">
                <a:solidFill>
                  <a:schemeClr val="tx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cxnSp>
        <p:nvCxnSpPr>
          <p:cNvPr id="13" name="Straight Connector 12"/>
          <p:cNvCxnSpPr>
            <a:cxnSpLocks noChangeShapeType="1"/>
          </p:cNvCxnSpPr>
          <p:nvPr userDrawn="1"/>
        </p:nvCxnSpPr>
        <p:spPr bwMode="auto">
          <a:xfrm>
            <a:off x="436563" y="4629150"/>
            <a:ext cx="8262035" cy="0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</p:spPr>
      </p:cxnSp>
      <p:sp>
        <p:nvSpPr>
          <p:cNvPr id="5" name="Content Placeholder 8"/>
          <p:cNvSpPr>
            <a:spLocks noGrp="1"/>
          </p:cNvSpPr>
          <p:nvPr>
            <p:ph sz="quarter" idx="10" hasCustomPrompt="1"/>
          </p:nvPr>
        </p:nvSpPr>
        <p:spPr>
          <a:xfrm>
            <a:off x="428625" y="925434"/>
            <a:ext cx="8286750" cy="249299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 smtClean="0"/>
              <a:t>Subtitle</a:t>
            </a:r>
            <a:endParaRPr lang="en-US" dirty="0"/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25904" y="196172"/>
            <a:ext cx="8279946" cy="387798"/>
          </a:xfrm>
        </p:spPr>
        <p:txBody>
          <a:bodyPr wrap="square" anchor="t"/>
          <a:lstStyle>
            <a:lvl1pPr>
              <a:lnSpc>
                <a:spcPct val="90000"/>
              </a:lnSpc>
              <a:defRPr sz="2800" b="0">
                <a:solidFill>
                  <a:schemeClr val="accent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r>
              <a:rPr lang="en-US" dirty="0" smtClean="0"/>
              <a:t>Click to edit master title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969264"/>
            <a:ext cx="8267140" cy="3545980"/>
          </a:xfrm>
        </p:spPr>
        <p:txBody>
          <a:bodyPr lIns="0" tIns="0" rIns="0" bIns="0">
            <a:normAutofit/>
          </a:bodyPr>
          <a:lstStyle>
            <a:lvl1pPr>
              <a:spcBef>
                <a:spcPts val="1200"/>
              </a:spcBef>
              <a:spcAft>
                <a:spcPts val="0"/>
              </a:spcAft>
              <a:defRPr sz="180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1pPr>
            <a:lvl2pPr>
              <a:spcBef>
                <a:spcPts val="300"/>
              </a:spcBef>
              <a:spcAft>
                <a:spcPts val="0"/>
              </a:spcAft>
              <a:buFont typeface="Museo Sans For Dell" pitchFamily="2" charset="0"/>
              <a:buChar char="–"/>
              <a:defRPr sz="160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2pPr>
            <a:lvl3pPr>
              <a:spcBef>
                <a:spcPts val="300"/>
              </a:spcBef>
              <a:spcAft>
                <a:spcPts val="0"/>
              </a:spcAft>
              <a:defRPr sz="140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defRPr sz="1200" baseline="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None/>
              <a:defRPr sz="11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cxnSp>
        <p:nvCxnSpPr>
          <p:cNvPr id="20" name="Straight Connector 19"/>
          <p:cNvCxnSpPr>
            <a:cxnSpLocks noChangeShapeType="1"/>
          </p:cNvCxnSpPr>
          <p:nvPr/>
        </p:nvCxnSpPr>
        <p:spPr bwMode="auto">
          <a:xfrm>
            <a:off x="436563" y="4629150"/>
            <a:ext cx="8262035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&amp; Background Images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429768" y="201168"/>
            <a:ext cx="8239126" cy="332399"/>
          </a:xfrm>
        </p:spPr>
        <p:txBody>
          <a:bodyPr wrap="square" anchor="t"/>
          <a:lstStyle>
            <a:lvl1pPr>
              <a:lnSpc>
                <a:spcPct val="90000"/>
              </a:lnSpc>
              <a:defRPr sz="24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title </a:t>
            </a:r>
            <a:endParaRPr lang="en-US" dirty="0"/>
          </a:p>
        </p:txBody>
      </p:sp>
      <p:cxnSp>
        <p:nvCxnSpPr>
          <p:cNvPr id="4" name="Straight Connector 3"/>
          <p:cNvCxnSpPr>
            <a:cxnSpLocks noChangeShapeType="1"/>
          </p:cNvCxnSpPr>
          <p:nvPr userDrawn="1"/>
        </p:nvCxnSpPr>
        <p:spPr bwMode="auto">
          <a:xfrm>
            <a:off x="436563" y="4629150"/>
            <a:ext cx="8262035" cy="0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</p:spPr>
      </p:cxn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 &amp; Background Images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342900"/>
            <a:ext cx="2743200" cy="2743200"/>
          </a:xfrm>
          <a:prstGeom prst="roundRect">
            <a:avLst>
              <a:gd name="adj" fmla="val 2752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28600" tIns="228600" rIns="228600" bIns="228600" anchor="t">
            <a:normAutofit/>
          </a:bodyPr>
          <a:lstStyle>
            <a:lvl1pPr>
              <a:defRPr sz="28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_Slide_Blue_Backgroun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9"/>
          <p:cNvGrpSpPr/>
          <p:nvPr userDrawn="1"/>
        </p:nvGrpSpPr>
        <p:grpSpPr>
          <a:xfrm>
            <a:off x="381002" y="1335882"/>
            <a:ext cx="8311513" cy="2471738"/>
            <a:chOff x="280033" y="1781175"/>
            <a:chExt cx="8412480" cy="3295650"/>
          </a:xfrm>
        </p:grpSpPr>
        <p:cxnSp>
          <p:nvCxnSpPr>
            <p:cNvPr id="8" name="Straight Connector 7"/>
            <p:cNvCxnSpPr/>
            <p:nvPr/>
          </p:nvCxnSpPr>
          <p:spPr>
            <a:xfrm>
              <a:off x="280033" y="1781175"/>
              <a:ext cx="8412480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280033" y="5076825"/>
              <a:ext cx="8412480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0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438150" y="2251672"/>
            <a:ext cx="5962650" cy="512961"/>
          </a:xfrm>
        </p:spPr>
        <p:txBody>
          <a:bodyPr anchor="b" anchorCtr="0">
            <a:spAutoFit/>
          </a:bodyPr>
          <a:lstStyle>
            <a:lvl1pPr algn="l">
              <a:lnSpc>
                <a:spcPts val="4000"/>
              </a:lnSpc>
              <a:defRPr sz="2800" b="0" i="0" smtClean="0">
                <a:solidFill>
                  <a:schemeClr val="tx2"/>
                </a:solidFill>
                <a:latin typeface="Museo For Dell" pitchFamily="2" charset="0"/>
                <a:ea typeface="Museo For Dell" pitchFamily="2" charset="0"/>
              </a:defRPr>
            </a:lvl1pPr>
          </a:lstStyle>
          <a:p>
            <a:r>
              <a:rPr lang="en-US" dirty="0" smtClean="0"/>
              <a:t>Click to edit title</a:t>
            </a:r>
          </a:p>
        </p:txBody>
      </p:sp>
      <p:sp>
        <p:nvSpPr>
          <p:cNvPr id="14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447677" y="3124044"/>
            <a:ext cx="5953125" cy="276999"/>
          </a:xfrm>
        </p:spPr>
        <p:txBody>
          <a:bodyPr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000" b="0" i="0" smtClean="0">
                <a:solidFill>
                  <a:schemeClr val="tx2"/>
                </a:solidFill>
                <a:latin typeface="Museo Sans For Dell" pitchFamily="2" charset="0"/>
                <a:ea typeface="Museo Sans For Dell" pitchFamily="2" charset="0"/>
              </a:defRPr>
            </a:lvl1pPr>
          </a:lstStyle>
          <a:p>
            <a:r>
              <a:rPr lang="en-US" dirty="0" smtClean="0"/>
              <a:t>Click to edit text</a:t>
            </a: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7276065" y="1954213"/>
            <a:ext cx="1384604" cy="1384604"/>
          </a:xfrm>
          <a:prstGeom prst="rect">
            <a:avLst/>
          </a:prstGeom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457200" y="1738710"/>
            <a:ext cx="5962650" cy="1025922"/>
          </a:xfrm>
        </p:spPr>
        <p:txBody>
          <a:bodyPr anchor="b" anchorCtr="0">
            <a:spAutoFit/>
          </a:bodyPr>
          <a:lstStyle>
            <a:lvl1pPr algn="l">
              <a:lnSpc>
                <a:spcPts val="4000"/>
              </a:lnSpc>
              <a:defRPr sz="3600" b="0" i="0" smtClean="0">
                <a:solidFill>
                  <a:schemeClr val="bg1"/>
                </a:solidFill>
                <a:latin typeface="Museo For Dell" pitchFamily="2" charset="0"/>
                <a:ea typeface="Museo For Dell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/>
          </p:nvPr>
        </p:nvSpPr>
        <p:spPr>
          <a:xfrm>
            <a:off x="457201" y="3124043"/>
            <a:ext cx="5953125" cy="276999"/>
          </a:xfrm>
        </p:spPr>
        <p:txBody>
          <a:bodyPr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000" b="0" i="0" smtClean="0">
                <a:solidFill>
                  <a:schemeClr val="bg2"/>
                </a:solidFill>
                <a:latin typeface="Museo Sans For Dell" pitchFamily="2" charset="0"/>
                <a:ea typeface="Museo Sans For Dell" pitchFamily="2" charset="0"/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 smtClean="0"/>
          </a:p>
        </p:txBody>
      </p:sp>
      <p:cxnSp>
        <p:nvCxnSpPr>
          <p:cNvPr id="8" name="Straight Connector 7"/>
          <p:cNvCxnSpPr/>
          <p:nvPr/>
        </p:nvCxnSpPr>
        <p:spPr>
          <a:xfrm>
            <a:off x="457200" y="1335881"/>
            <a:ext cx="8248650" cy="0"/>
          </a:xfrm>
          <a:prstGeom prst="line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57200" y="3807619"/>
            <a:ext cx="8248650" cy="0"/>
          </a:xfrm>
          <a:prstGeom prst="line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 bwMode="gray">
          <a:xfrm>
            <a:off x="1" y="4772025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444444"/>
              </a:solidFill>
              <a:latin typeface="Trebuchet MS" pitchFamily="34" charset="0"/>
            </a:endParaRPr>
          </a:p>
        </p:txBody>
      </p:sp>
      <p:sp>
        <p:nvSpPr>
          <p:cNvPr id="14" name="Rectangle 13"/>
          <p:cNvSpPr/>
          <p:nvPr/>
        </p:nvSpPr>
        <p:spPr bwMode="hidden">
          <a:xfrm>
            <a:off x="1" y="4772025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444444"/>
              </a:solidFill>
              <a:latin typeface="Trebuchet MS" pitchFamily="34" charset="0"/>
            </a:endParaRPr>
          </a:p>
        </p:txBody>
      </p:sp>
      <p:sp>
        <p:nvSpPr>
          <p:cNvPr id="19" name="Rectangle 18"/>
          <p:cNvSpPr/>
          <p:nvPr/>
        </p:nvSpPr>
        <p:spPr bwMode="hidden">
          <a:xfrm>
            <a:off x="1" y="4772025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444444"/>
              </a:solidFill>
              <a:latin typeface="Trebuchet MS" pitchFamily="34" charset="0"/>
            </a:endParaRPr>
          </a:p>
        </p:txBody>
      </p:sp>
      <p:pic>
        <p:nvPicPr>
          <p:cNvPr id="11" name="Picture 10" descr="dell_blue_lrg_logo.png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 bwMode="black">
          <a:xfrm>
            <a:off x="7265290" y="1988821"/>
            <a:ext cx="1487427" cy="1115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152212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8150" y="196172"/>
            <a:ext cx="8248650" cy="332399"/>
          </a:xfrm>
        </p:spPr>
        <p:txBody>
          <a:bodyPr/>
          <a:lstStyle>
            <a:lvl1pPr>
              <a:defRPr sz="2400"/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960120"/>
            <a:ext cx="8229600" cy="1261884"/>
          </a:xfrm>
        </p:spPr>
        <p:txBody>
          <a:bodyPr lIns="0" tIns="0" rIns="0" bIns="0">
            <a:spAutoFit/>
          </a:bodyPr>
          <a:lstStyle>
            <a:lvl1pPr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Museo Sans For Dell" pitchFamily="2" charset="0"/>
              </a:defRPr>
            </a:lvl1pPr>
            <a:lvl2pPr marL="573088" indent="-231775">
              <a:spcBef>
                <a:spcPts val="300"/>
              </a:spcBef>
              <a:spcAft>
                <a:spcPts val="0"/>
              </a:spcAft>
              <a:buClr>
                <a:schemeClr val="bg1"/>
              </a:buClr>
              <a:buFont typeface="Museo Sans For Dell" pitchFamily="2" charset="0"/>
              <a:buChar char="–"/>
              <a:defRPr sz="1800">
                <a:solidFill>
                  <a:schemeClr val="tx1"/>
                </a:solidFill>
                <a:latin typeface="Museo Sans For Dell" pitchFamily="2" charset="0"/>
              </a:defRPr>
            </a:lvl2pPr>
            <a:lvl3pPr>
              <a:spcBef>
                <a:spcPts val="300"/>
              </a:spcBef>
              <a:spcAft>
                <a:spcPts val="0"/>
              </a:spcAft>
              <a:buClr>
                <a:schemeClr val="bg1"/>
              </a:buClr>
              <a:defRPr sz="1600">
                <a:solidFill>
                  <a:schemeClr val="tx1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chemeClr val="bg1"/>
              </a:buClr>
              <a:defRPr sz="14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chemeClr val="bg1"/>
              </a:buClr>
              <a:defRPr sz="12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cxnSp>
        <p:nvCxnSpPr>
          <p:cNvPr id="7" name="Straight Connector 6"/>
          <p:cNvCxnSpPr>
            <a:cxnSpLocks noChangeShapeType="1"/>
          </p:cNvCxnSpPr>
          <p:nvPr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  <p:cxnSp>
        <p:nvCxnSpPr>
          <p:cNvPr id="5" name="Straight Connector 4"/>
          <p:cNvCxnSpPr>
            <a:cxnSpLocks noChangeShapeType="1"/>
          </p:cNvCxnSpPr>
          <p:nvPr userDrawn="1"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</p:spTree>
    <p:extLst>
      <p:ext uri="{BB962C8B-B14F-4D97-AF65-F5344CB8AC3E}">
        <p14:creationId xmlns:p14="http://schemas.microsoft.com/office/powerpoint/2010/main" val="1209295449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+Sub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sz="quarter" idx="10" hasCustomPrompt="1"/>
          </p:nvPr>
        </p:nvSpPr>
        <p:spPr>
          <a:xfrm>
            <a:off x="438150" y="600076"/>
            <a:ext cx="8248650" cy="332399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Subtitle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960120"/>
            <a:ext cx="8229600" cy="1261884"/>
          </a:xfrm>
        </p:spPr>
        <p:txBody>
          <a:bodyPr lIns="0" tIns="0" rIns="0" bIns="0">
            <a:spAutoFit/>
          </a:bodyPr>
          <a:lstStyle>
            <a:lvl1pPr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Museo Sans For Dell" pitchFamily="2" charset="0"/>
              </a:defRPr>
            </a:lvl1pPr>
            <a:lvl2pPr marL="573088" indent="-231775">
              <a:spcBef>
                <a:spcPts val="300"/>
              </a:spcBef>
              <a:spcAft>
                <a:spcPts val="0"/>
              </a:spcAft>
              <a:buClr>
                <a:schemeClr val="bg1"/>
              </a:buClr>
              <a:buFont typeface="Museo Sans For Dell" pitchFamily="2" charset="0"/>
              <a:buChar char="–"/>
              <a:defRPr sz="1800">
                <a:solidFill>
                  <a:schemeClr val="tx1"/>
                </a:solidFill>
                <a:latin typeface="Museo Sans For Dell" pitchFamily="2" charset="0"/>
              </a:defRPr>
            </a:lvl2pPr>
            <a:lvl3pPr>
              <a:spcBef>
                <a:spcPts val="300"/>
              </a:spcBef>
              <a:spcAft>
                <a:spcPts val="0"/>
              </a:spcAft>
              <a:buClr>
                <a:schemeClr val="bg1"/>
              </a:buClr>
              <a:defRPr sz="1600">
                <a:solidFill>
                  <a:schemeClr val="tx1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chemeClr val="bg1"/>
              </a:buClr>
              <a:defRPr sz="14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chemeClr val="bg1"/>
              </a:buClr>
              <a:defRPr sz="12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cxnSp>
        <p:nvCxnSpPr>
          <p:cNvPr id="7" name="Straight Connector 6"/>
          <p:cNvCxnSpPr>
            <a:cxnSpLocks noChangeShapeType="1"/>
          </p:cNvCxnSpPr>
          <p:nvPr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  <p:cxnSp>
        <p:nvCxnSpPr>
          <p:cNvPr id="8" name="Straight Connector 7"/>
          <p:cNvCxnSpPr>
            <a:cxnSpLocks noChangeShapeType="1"/>
          </p:cNvCxnSpPr>
          <p:nvPr userDrawn="1"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</p:spTree>
    <p:extLst>
      <p:ext uri="{BB962C8B-B14F-4D97-AF65-F5344CB8AC3E}">
        <p14:creationId xmlns:p14="http://schemas.microsoft.com/office/powerpoint/2010/main" val="3651893644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_Line_Title+Sub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sz="quarter" idx="10" hasCustomPrompt="1"/>
          </p:nvPr>
        </p:nvSpPr>
        <p:spPr>
          <a:xfrm>
            <a:off x="438150" y="891541"/>
            <a:ext cx="8248650" cy="332399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Subtitle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8150" y="196172"/>
            <a:ext cx="8248650" cy="66479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title</a:t>
            </a:r>
            <a:br>
              <a:rPr lang="en-US" dirty="0" smtClean="0"/>
            </a:br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1282446"/>
            <a:ext cx="8229600" cy="1261884"/>
          </a:xfrm>
        </p:spPr>
        <p:txBody>
          <a:bodyPr wrap="square" lIns="0" tIns="0" rIns="0" bIns="0">
            <a:spAutoFit/>
          </a:bodyPr>
          <a:lstStyle>
            <a:lvl1pPr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Museo Sans For Dell" pitchFamily="2" charset="0"/>
              </a:defRPr>
            </a:lvl1pPr>
            <a:lvl2pPr marL="573088" indent="-231775">
              <a:spcBef>
                <a:spcPts val="300"/>
              </a:spcBef>
              <a:spcAft>
                <a:spcPts val="0"/>
              </a:spcAft>
              <a:buClr>
                <a:schemeClr val="bg1"/>
              </a:buClr>
              <a:buFont typeface="Museo Sans For Dell" pitchFamily="2" charset="0"/>
              <a:buChar char="–"/>
              <a:defRPr sz="1800">
                <a:solidFill>
                  <a:schemeClr val="tx1"/>
                </a:solidFill>
                <a:latin typeface="Museo Sans For Dell" pitchFamily="2" charset="0"/>
              </a:defRPr>
            </a:lvl2pPr>
            <a:lvl3pPr>
              <a:spcBef>
                <a:spcPts val="300"/>
              </a:spcBef>
              <a:spcAft>
                <a:spcPts val="0"/>
              </a:spcAft>
              <a:buClr>
                <a:schemeClr val="bg1"/>
              </a:buClr>
              <a:defRPr sz="1600">
                <a:solidFill>
                  <a:schemeClr val="tx1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chemeClr val="bg1"/>
              </a:buClr>
              <a:defRPr sz="14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chemeClr val="bg1"/>
              </a:buClr>
              <a:defRPr sz="12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cxnSp>
        <p:nvCxnSpPr>
          <p:cNvPr id="7" name="Straight Connector 6"/>
          <p:cNvCxnSpPr>
            <a:cxnSpLocks noChangeShapeType="1"/>
          </p:cNvCxnSpPr>
          <p:nvPr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  <p:cxnSp>
        <p:nvCxnSpPr>
          <p:cNvPr id="8" name="Straight Connector 7"/>
          <p:cNvCxnSpPr>
            <a:cxnSpLocks noChangeShapeType="1"/>
          </p:cNvCxnSpPr>
          <p:nvPr userDrawn="1"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</p:spTree>
    <p:extLst>
      <p:ext uri="{BB962C8B-B14F-4D97-AF65-F5344CB8AC3E}">
        <p14:creationId xmlns:p14="http://schemas.microsoft.com/office/powerpoint/2010/main" val="1318324235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half" idx="13" hasCustomPrompt="1"/>
          </p:nvPr>
        </p:nvSpPr>
        <p:spPr>
          <a:xfrm>
            <a:off x="449511" y="960121"/>
            <a:ext cx="3950370" cy="824841"/>
          </a:xfrm>
        </p:spPr>
        <p:txBody>
          <a:bodyPr wrap="square" lIns="0" tIns="0" rIns="0" bIns="0">
            <a:spAutoFit/>
          </a:bodyPr>
          <a:lstStyle>
            <a:lvl1pPr>
              <a:spcBef>
                <a:spcPts val="1200"/>
              </a:spcBef>
              <a:spcAft>
                <a:spcPts val="0"/>
              </a:spcAft>
              <a:defRPr sz="2000" b="0">
                <a:solidFill>
                  <a:schemeClr val="tx1"/>
                </a:solidFill>
                <a:latin typeface="Museo Sans For Dell" pitchFamily="2" charset="0"/>
              </a:defRPr>
            </a:lvl1pPr>
            <a:lvl2pPr marL="574675" indent="-231775">
              <a:spcBef>
                <a:spcPts val="300"/>
              </a:spcBef>
              <a:spcAft>
                <a:spcPts val="0"/>
              </a:spcAft>
              <a:defRPr sz="1800" b="0">
                <a:solidFill>
                  <a:schemeClr val="tx1"/>
                </a:solidFill>
                <a:latin typeface="Museo Sans For Dell" pitchFamily="2" charset="0"/>
              </a:defRPr>
            </a:lvl2pPr>
            <a:lvl3pPr>
              <a:spcBef>
                <a:spcPts val="300"/>
              </a:spcBef>
              <a:spcAft>
                <a:spcPts val="0"/>
              </a:spcAft>
              <a:defRPr sz="1600" b="0">
                <a:solidFill>
                  <a:schemeClr val="tx1"/>
                </a:solidFill>
                <a:latin typeface="Museo Sans For Dell" pitchFamily="2" charset="0"/>
              </a:defRPr>
            </a:lvl3pPr>
            <a:lvl4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4" hasCustomPrompt="1"/>
          </p:nvPr>
        </p:nvSpPr>
        <p:spPr>
          <a:xfrm>
            <a:off x="4732469" y="960120"/>
            <a:ext cx="3941478" cy="824841"/>
          </a:xfrm>
        </p:spPr>
        <p:txBody>
          <a:bodyPr wrap="square" lIns="0" tIns="0" rIns="0" bIns="0">
            <a:spAutoFit/>
          </a:bodyPr>
          <a:lstStyle>
            <a:lvl1pPr>
              <a:spcBef>
                <a:spcPts val="1200"/>
              </a:spcBef>
              <a:spcAft>
                <a:spcPts val="0"/>
              </a:spcAft>
              <a:defRPr sz="2000" b="0">
                <a:solidFill>
                  <a:schemeClr val="tx1"/>
                </a:solidFill>
                <a:latin typeface="Museo Sans For Dell" pitchFamily="2" charset="0"/>
              </a:defRPr>
            </a:lvl1pPr>
            <a:lvl2pPr marL="574675" indent="-231775">
              <a:spcBef>
                <a:spcPts val="300"/>
              </a:spcBef>
              <a:spcAft>
                <a:spcPts val="0"/>
              </a:spcAft>
              <a:defRPr sz="1800" b="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spcBef>
                <a:spcPts val="300"/>
              </a:spcBef>
              <a:spcAft>
                <a:spcPts val="0"/>
              </a:spcAft>
              <a:defRPr sz="1600" b="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cxnSp>
        <p:nvCxnSpPr>
          <p:cNvPr id="8" name="Straight Connector 7"/>
          <p:cNvCxnSpPr>
            <a:cxnSpLocks noChangeShapeType="1"/>
          </p:cNvCxnSpPr>
          <p:nvPr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</p:spTree>
    <p:extLst>
      <p:ext uri="{BB962C8B-B14F-4D97-AF65-F5344CB8AC3E}">
        <p14:creationId xmlns:p14="http://schemas.microsoft.com/office/powerpoint/2010/main" val="573346249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cxnSp>
        <p:nvCxnSpPr>
          <p:cNvPr id="6" name="Straight Connector 5"/>
          <p:cNvCxnSpPr>
            <a:cxnSpLocks noChangeShapeType="1"/>
          </p:cNvCxnSpPr>
          <p:nvPr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  <p:cxnSp>
        <p:nvCxnSpPr>
          <p:cNvPr id="4" name="Straight Connector 3"/>
          <p:cNvCxnSpPr>
            <a:cxnSpLocks noChangeShapeType="1"/>
          </p:cNvCxnSpPr>
          <p:nvPr userDrawn="1"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</p:spTree>
    <p:extLst>
      <p:ext uri="{BB962C8B-B14F-4D97-AF65-F5344CB8AC3E}">
        <p14:creationId xmlns:p14="http://schemas.microsoft.com/office/powerpoint/2010/main" val="2015305767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+Sub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25904" y="196172"/>
            <a:ext cx="8279946" cy="332399"/>
          </a:xfrm>
        </p:spPr>
        <p:txBody>
          <a:bodyPr wrap="square" anchor="t"/>
          <a:lstStyle>
            <a:lvl1pPr>
              <a:lnSpc>
                <a:spcPct val="90000"/>
              </a:lnSpc>
              <a:defRPr sz="24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cxnSp>
        <p:nvCxnSpPr>
          <p:cNvPr id="20" name="Straight Connector 19"/>
          <p:cNvCxnSpPr>
            <a:cxnSpLocks noChangeShapeType="1"/>
          </p:cNvCxnSpPr>
          <p:nvPr/>
        </p:nvCxnSpPr>
        <p:spPr bwMode="auto">
          <a:xfrm>
            <a:off x="436563" y="4629150"/>
            <a:ext cx="8262035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  <p:sp>
        <p:nvSpPr>
          <p:cNvPr id="5" name="Content Placeholder 8"/>
          <p:cNvSpPr>
            <a:spLocks noGrp="1"/>
          </p:cNvSpPr>
          <p:nvPr>
            <p:ph sz="quarter" idx="10" hasCustomPrompt="1"/>
          </p:nvPr>
        </p:nvSpPr>
        <p:spPr>
          <a:xfrm>
            <a:off x="428625" y="580150"/>
            <a:ext cx="8286750" cy="276999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Subtitle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969264"/>
            <a:ext cx="8267140" cy="946413"/>
          </a:xfrm>
        </p:spPr>
        <p:txBody>
          <a:bodyPr lIns="0" tIns="0" rIns="0" bIns="0">
            <a:spAutoFit/>
          </a:bodyPr>
          <a:lstStyle>
            <a:lvl1pPr>
              <a:spcBef>
                <a:spcPts val="1200"/>
              </a:spcBef>
              <a:spcAft>
                <a:spcPts val="0"/>
              </a:spcAft>
              <a:defRPr sz="1800">
                <a:solidFill>
                  <a:schemeClr val="tx1"/>
                </a:solidFill>
                <a:latin typeface="Museo Sans For Dell" pitchFamily="2" charset="0"/>
              </a:defRPr>
            </a:lvl1pPr>
            <a:lvl2pPr>
              <a:spcBef>
                <a:spcPts val="300"/>
              </a:spcBef>
              <a:spcAft>
                <a:spcPts val="0"/>
              </a:spcAft>
              <a:buFont typeface="Museo Sans For Dell" pitchFamily="2" charset="0"/>
              <a:buChar char="–"/>
              <a:defRPr sz="1600">
                <a:solidFill>
                  <a:schemeClr val="tx1"/>
                </a:solidFill>
                <a:latin typeface="Museo Sans For Dell" pitchFamily="2" charset="0"/>
              </a:defRPr>
            </a:lvl2pPr>
            <a:lvl3pPr>
              <a:spcBef>
                <a:spcPts val="300"/>
              </a:spcBef>
              <a:spcAft>
                <a:spcPts val="0"/>
              </a:spcAft>
              <a:defRPr sz="1400">
                <a:solidFill>
                  <a:schemeClr val="tx1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defRPr sz="12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None/>
              <a:defRPr sz="11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without_Bottom _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6251725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>
            <a:cxnSpLocks noChangeShapeType="1"/>
          </p:cNvCxnSpPr>
          <p:nvPr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  <p:cxnSp>
        <p:nvCxnSpPr>
          <p:cNvPr id="3" name="Straight Connector 2"/>
          <p:cNvCxnSpPr>
            <a:cxnSpLocks noChangeShapeType="1"/>
          </p:cNvCxnSpPr>
          <p:nvPr userDrawn="1"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</p:spTree>
    <p:extLst>
      <p:ext uri="{BB962C8B-B14F-4D97-AF65-F5344CB8AC3E}">
        <p14:creationId xmlns:p14="http://schemas.microsoft.com/office/powerpoint/2010/main" val="4094455007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o_Bottom_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192524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342900"/>
            <a:ext cx="3657600" cy="2743200"/>
          </a:xfrm>
          <a:prstGeom prst="roundRect">
            <a:avLst>
              <a:gd name="adj" fmla="val 275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28600" tIns="228600" rIns="228600" bIns="228600" anchor="t" anchorCtr="0">
            <a:normAutofit/>
          </a:bodyPr>
          <a:lstStyle>
            <a:lvl1pPr>
              <a:defRPr sz="32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title</a:t>
            </a:r>
            <a:br>
              <a:rPr lang="en-US" dirty="0" smtClean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8596433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342900"/>
            <a:ext cx="3657600" cy="2743200"/>
          </a:xfrm>
          <a:prstGeom prst="roundRect">
            <a:avLst>
              <a:gd name="adj" fmla="val 2752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28600" tIns="228600" rIns="228600" bIns="228600" anchor="t" anchorCtr="0">
            <a:normAutofit/>
          </a:bodyPr>
          <a:lstStyle>
            <a:lvl1pPr>
              <a:defRPr sz="32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6014087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Yellow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342900"/>
            <a:ext cx="3657600" cy="2743200"/>
          </a:xfrm>
          <a:prstGeom prst="roundRect">
            <a:avLst>
              <a:gd name="adj" fmla="val 2752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28600" tIns="228600" rIns="228600" bIns="228600" anchor="t" anchorCtr="0">
            <a:normAutofit/>
          </a:bodyPr>
          <a:lstStyle>
            <a:lvl1pPr>
              <a:defRPr sz="32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954512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342900"/>
            <a:ext cx="3657600" cy="2743200"/>
          </a:xfrm>
          <a:prstGeom prst="roundRect">
            <a:avLst>
              <a:gd name="adj" fmla="val 275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28600" tIns="228600" rIns="228600" bIns="228600" anchor="t" anchorCtr="0">
            <a:normAutofit/>
          </a:bodyPr>
          <a:lstStyle>
            <a:lvl1pPr>
              <a:defRPr sz="32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title</a:t>
            </a:r>
            <a:br>
              <a:rPr lang="en-US" dirty="0" smtClean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9512134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Pu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342900"/>
            <a:ext cx="3657600" cy="2743200"/>
          </a:xfrm>
          <a:prstGeom prst="roundRect">
            <a:avLst>
              <a:gd name="adj" fmla="val 2752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28600" tIns="228600" rIns="228600" bIns="228600" anchor="t" anchorCtr="0">
            <a:normAutofit/>
          </a:bodyPr>
          <a:lstStyle>
            <a:lvl1pPr>
              <a:defRPr sz="32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0297458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+Sub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8"/>
          <p:cNvSpPr>
            <a:spLocks noGrp="1"/>
          </p:cNvSpPr>
          <p:nvPr>
            <p:ph sz="quarter" idx="10" hasCustomPrompt="1"/>
          </p:nvPr>
        </p:nvSpPr>
        <p:spPr>
          <a:xfrm>
            <a:off x="428625" y="894475"/>
            <a:ext cx="8286750" cy="276999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Subtitle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25904" y="196172"/>
            <a:ext cx="8279946" cy="664797"/>
          </a:xfrm>
        </p:spPr>
        <p:txBody>
          <a:bodyPr wrap="square" anchor="t"/>
          <a:lstStyle>
            <a:lvl1pPr>
              <a:lnSpc>
                <a:spcPct val="90000"/>
              </a:lnSpc>
              <a:defRPr sz="24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master title </a:t>
            </a:r>
            <a:br>
              <a:rPr lang="en-US" dirty="0" smtClean="0"/>
            </a:br>
            <a:r>
              <a:rPr lang="en-US" dirty="0" smtClean="0"/>
              <a:t>Click to edit master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1276350"/>
            <a:ext cx="8267140" cy="946413"/>
          </a:xfrm>
        </p:spPr>
        <p:txBody>
          <a:bodyPr wrap="square" lIns="0" tIns="0" rIns="0" bIns="0">
            <a:spAutoFit/>
          </a:bodyPr>
          <a:lstStyle>
            <a:lvl1pPr>
              <a:spcBef>
                <a:spcPts val="1200"/>
              </a:spcBef>
              <a:spcAft>
                <a:spcPts val="0"/>
              </a:spcAft>
              <a:defRPr sz="1800">
                <a:solidFill>
                  <a:schemeClr val="tx1"/>
                </a:solidFill>
                <a:latin typeface="Museo Sans For Dell" pitchFamily="2" charset="0"/>
              </a:defRPr>
            </a:lvl1pPr>
            <a:lvl2pPr>
              <a:spcBef>
                <a:spcPts val="300"/>
              </a:spcBef>
              <a:spcAft>
                <a:spcPts val="0"/>
              </a:spcAft>
              <a:buFont typeface="Museo Sans For Dell" pitchFamily="2" charset="0"/>
              <a:buChar char="–"/>
              <a:defRPr sz="1600">
                <a:solidFill>
                  <a:schemeClr val="tx1"/>
                </a:solidFill>
                <a:latin typeface="Museo Sans For Dell" pitchFamily="2" charset="0"/>
              </a:defRPr>
            </a:lvl2pPr>
            <a:lvl3pPr>
              <a:spcBef>
                <a:spcPts val="300"/>
              </a:spcBef>
              <a:spcAft>
                <a:spcPts val="0"/>
              </a:spcAft>
              <a:defRPr sz="1400">
                <a:solidFill>
                  <a:schemeClr val="tx1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defRPr sz="12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None/>
              <a:defRPr sz="11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cxnSp>
        <p:nvCxnSpPr>
          <p:cNvPr id="20" name="Straight Connector 19"/>
          <p:cNvCxnSpPr>
            <a:cxnSpLocks noChangeShapeType="1"/>
          </p:cNvCxnSpPr>
          <p:nvPr/>
        </p:nvCxnSpPr>
        <p:spPr bwMode="auto">
          <a:xfrm>
            <a:off x="436563" y="4629150"/>
            <a:ext cx="8262035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>
            <a:spLocks noGrp="1"/>
          </p:cNvSpPr>
          <p:nvPr>
            <p:ph sz="half" idx="10" hasCustomPrompt="1"/>
          </p:nvPr>
        </p:nvSpPr>
        <p:spPr>
          <a:xfrm>
            <a:off x="4772025" y="969264"/>
            <a:ext cx="3922278" cy="741742"/>
          </a:xfrm>
        </p:spPr>
        <p:txBody>
          <a:bodyPr wrap="square" lIns="0" tIns="0" rIns="0" bIns="0">
            <a:spAutoFit/>
          </a:bodyPr>
          <a:lstStyle>
            <a:lvl1pPr>
              <a:spcBef>
                <a:spcPts val="1200"/>
              </a:spcBef>
              <a:defRPr sz="1800" b="0">
                <a:solidFill>
                  <a:schemeClr val="tx1"/>
                </a:solidFill>
                <a:latin typeface="Museo Sans For Dell" pitchFamily="2" charset="0"/>
              </a:defRPr>
            </a:lvl1pPr>
            <a:lvl2pPr marL="574675" indent="-231775">
              <a:spcBef>
                <a:spcPts val="300"/>
              </a:spcBef>
              <a:defRPr sz="1600" b="0">
                <a:solidFill>
                  <a:schemeClr val="tx1"/>
                </a:solidFill>
                <a:latin typeface="Museo Sans For Dell" pitchFamily="2" charset="0"/>
              </a:defRPr>
            </a:lvl2pPr>
            <a:lvl3pPr>
              <a:spcBef>
                <a:spcPts val="300"/>
              </a:spcBef>
              <a:defRPr sz="1400" b="0">
                <a:solidFill>
                  <a:schemeClr val="tx1"/>
                </a:solidFill>
                <a:latin typeface="Museo Sans For Dell" pitchFamily="2" charset="0"/>
              </a:defRPr>
            </a:lvl3pPr>
            <a:lvl4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half" idx="11" hasCustomPrompt="1"/>
          </p:nvPr>
        </p:nvSpPr>
        <p:spPr>
          <a:xfrm>
            <a:off x="457200" y="969264"/>
            <a:ext cx="3938136" cy="741742"/>
          </a:xfrm>
        </p:spPr>
        <p:txBody>
          <a:bodyPr wrap="square" lIns="0" tIns="0" rIns="0" bIns="0">
            <a:spAutoFit/>
          </a:bodyPr>
          <a:lstStyle>
            <a:lvl1pPr>
              <a:spcBef>
                <a:spcPts val="1200"/>
              </a:spcBef>
              <a:defRPr sz="1800" b="0">
                <a:solidFill>
                  <a:schemeClr val="tx1"/>
                </a:solidFill>
                <a:latin typeface="Museo Sans For Dell" pitchFamily="2" charset="0"/>
              </a:defRPr>
            </a:lvl1pPr>
            <a:lvl2pPr marL="574675" indent="-231775">
              <a:spcBef>
                <a:spcPts val="300"/>
              </a:spcBef>
              <a:defRPr sz="1600" b="0">
                <a:solidFill>
                  <a:schemeClr val="tx1"/>
                </a:solidFill>
                <a:latin typeface="Museo Sans For Dell" pitchFamily="2" charset="0"/>
              </a:defRPr>
            </a:lvl2pPr>
            <a:lvl3pPr>
              <a:spcBef>
                <a:spcPts val="300"/>
              </a:spcBef>
              <a:defRPr sz="1400" b="0">
                <a:solidFill>
                  <a:schemeClr val="tx1"/>
                </a:solidFill>
                <a:latin typeface="Museo Sans For Dell" pitchFamily="2" charset="0"/>
              </a:defRPr>
            </a:lvl3pPr>
            <a:lvl4pPr>
              <a:buNone/>
              <a:defRPr sz="18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425904" y="196172"/>
            <a:ext cx="8279946" cy="332399"/>
          </a:xfrm>
        </p:spPr>
        <p:txBody>
          <a:bodyPr wrap="square" anchor="t"/>
          <a:lstStyle>
            <a:lvl1pPr>
              <a:lnSpc>
                <a:spcPct val="90000"/>
              </a:lnSpc>
              <a:defRPr sz="24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cxnSp>
        <p:nvCxnSpPr>
          <p:cNvPr id="11" name="Straight Connector 10"/>
          <p:cNvCxnSpPr>
            <a:cxnSpLocks noChangeShapeType="1"/>
          </p:cNvCxnSpPr>
          <p:nvPr userDrawn="1"/>
        </p:nvCxnSpPr>
        <p:spPr bwMode="auto">
          <a:xfrm>
            <a:off x="436563" y="4629150"/>
            <a:ext cx="8262035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425904" y="196172"/>
            <a:ext cx="8239126" cy="443198"/>
          </a:xfrm>
        </p:spPr>
        <p:txBody>
          <a:bodyPr wrap="square" anchor="t"/>
          <a:lstStyle>
            <a:lvl1pPr>
              <a:lnSpc>
                <a:spcPct val="90000"/>
              </a:lnSpc>
              <a:defRPr sz="32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cxnSp>
        <p:nvCxnSpPr>
          <p:cNvPr id="8" name="Straight Connector 7"/>
          <p:cNvCxnSpPr>
            <a:cxnSpLocks noChangeShapeType="1"/>
          </p:cNvCxnSpPr>
          <p:nvPr userDrawn="1"/>
        </p:nvCxnSpPr>
        <p:spPr bwMode="auto">
          <a:xfrm>
            <a:off x="436563" y="4629150"/>
            <a:ext cx="8262035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N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425904" y="196172"/>
            <a:ext cx="8239126" cy="387798"/>
          </a:xfrm>
        </p:spPr>
        <p:txBody>
          <a:bodyPr wrap="square" anchor="t"/>
          <a:lstStyle>
            <a:lvl1pPr>
              <a:lnSpc>
                <a:spcPct val="90000"/>
              </a:lnSpc>
              <a:defRPr sz="2800" b="0">
                <a:solidFill>
                  <a:schemeClr val="accent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</p:spTree>
  </p:cSld>
  <p:clrMapOvr>
    <a:masterClrMapping/>
  </p:clrMapOvr>
  <p:transition spd="med"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>
            <a:cxnSpLocks noChangeShapeType="1"/>
          </p:cNvCxnSpPr>
          <p:nvPr userDrawn="1"/>
        </p:nvCxnSpPr>
        <p:spPr bwMode="auto">
          <a:xfrm>
            <a:off x="436563" y="4629150"/>
            <a:ext cx="8262035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</p:spTree>
  </p:cSld>
  <p:clrMapOvr>
    <a:masterClrMapping/>
  </p:clrMapOvr>
  <p:transition spd="med"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4" Type="http://schemas.openxmlformats.org/officeDocument/2006/relationships/slideLayout" Target="../slideLayouts/slideLayout20.xml"/><Relationship Id="rId5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3.xml"/><Relationship Id="rId8" Type="http://schemas.openxmlformats.org/officeDocument/2006/relationships/theme" Target="../theme/theme2.xml"/><Relationship Id="rId9" Type="http://schemas.openxmlformats.org/officeDocument/2006/relationships/image" Target="../media/image2.png"/><Relationship Id="rId1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8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<Relationship Id="rId14" Type="http://schemas.openxmlformats.org/officeDocument/2006/relationships/slideLayout" Target="../slideLayouts/slideLayout37.xml"/><Relationship Id="rId15" Type="http://schemas.openxmlformats.org/officeDocument/2006/relationships/theme" Target="../theme/theme3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24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430712" y="4807343"/>
            <a:ext cx="265176" cy="11887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bg1"/>
              </a:buClr>
            </a:pPr>
            <a:fld id="{58EC7406-F4CC-4ABF-902E-2AF4E70E5C0F}" type="slidenum">
              <a:rPr lang="en-US" sz="800" kern="1200" smtClean="0">
                <a:solidFill>
                  <a:schemeClr val="bg2">
                    <a:lumMod val="50000"/>
                    <a:lumOff val="50000"/>
                  </a:schemeClr>
                </a:solidFill>
                <a:latin typeface="Museo Sans For Dell" pitchFamily="2" charset="0"/>
                <a:ea typeface="+mn-ea"/>
                <a:cs typeface="+mn-cs"/>
              </a:rPr>
              <a: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bg1"/>
                </a:buClr>
              </a:pPr>
              <a:t>‹#›</a:t>
            </a:fld>
            <a:endParaRPr lang="en-US" sz="800" kern="1200" dirty="0" err="1" smtClean="0">
              <a:solidFill>
                <a:schemeClr val="bg2">
                  <a:lumMod val="50000"/>
                  <a:lumOff val="50000"/>
                </a:schemeClr>
              </a:solidFill>
              <a:latin typeface="Museo Sans For Dell" pitchFamily="2" charset="0"/>
              <a:ea typeface="+mn-ea"/>
              <a:cs typeface="+mn-cs"/>
            </a:endParaRPr>
          </a:p>
        </p:txBody>
      </p:sp>
      <p:sp>
        <p:nvSpPr>
          <p:cNvPr id="1028" name="Title Placeholder 21"/>
          <p:cNvSpPr>
            <a:spLocks noGrp="1"/>
          </p:cNvSpPr>
          <p:nvPr>
            <p:ph type="title"/>
          </p:nvPr>
        </p:nvSpPr>
        <p:spPr bwMode="auto">
          <a:xfrm>
            <a:off x="425907" y="196172"/>
            <a:ext cx="8279943" cy="3877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dirty="0" smtClean="0"/>
              <a:t>Click to edit master title</a:t>
            </a:r>
          </a:p>
        </p:txBody>
      </p:sp>
      <p:sp>
        <p:nvSpPr>
          <p:cNvPr id="1029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457200" y="969168"/>
            <a:ext cx="8267136" cy="3702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4" name="TextBox 3"/>
          <p:cNvSpPr txBox="1"/>
          <p:nvPr/>
        </p:nvSpPr>
        <p:spPr bwMode="black">
          <a:xfrm>
            <a:off x="5981136" y="4807343"/>
            <a:ext cx="2743200" cy="138499"/>
          </a:xfrm>
          <a:prstGeom prst="rect">
            <a:avLst/>
          </a:prstGeom>
          <a:noFill/>
        </p:spPr>
        <p:txBody>
          <a:bodyPr lIns="0" tIns="0" rIns="0" bIns="0">
            <a:prstTxWarp prst="textNoShape">
              <a:avLst/>
            </a:prstTxWarp>
            <a:spAutoFit/>
          </a:bodyPr>
          <a:lstStyle/>
          <a:p>
            <a:pPr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sz="900" baseline="0" dirty="0" smtClean="0">
                <a:solidFill>
                  <a:schemeClr val="bg2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   © Donald F. Ferguson, 2017. All rights reserved.</a:t>
            </a:r>
            <a:endParaRPr lang="en-US" sz="900" dirty="0">
              <a:solidFill>
                <a:schemeClr val="bg2">
                  <a:lumMod val="50000"/>
                  <a:lumOff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2" name="TextBox 11" hidden="1"/>
          <p:cNvSpPr txBox="1"/>
          <p:nvPr/>
        </p:nvSpPr>
        <p:spPr>
          <a:xfrm>
            <a:off x="1724025" y="4844717"/>
            <a:ext cx="649537" cy="11080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fld id="{5084195E-6DF7-4B3B-A2AB-E67BEB13BF64}" type="datetime1">
              <a:rPr lang="en-US" sz="800" smtClean="0">
                <a:solidFill>
                  <a:schemeClr val="bg2">
                    <a:lumMod val="50000"/>
                    <a:lumOff val="50000"/>
                  </a:schemeClr>
                </a:solidFill>
                <a:latin typeface="+mn-lt"/>
              </a:rPr>
              <a:pPr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bg1"/>
                </a:buClr>
              </a:pPr>
              <a:t>10/28/17</a:t>
            </a:fld>
            <a:endParaRPr lang="en-US" sz="800" dirty="0" smtClean="0">
              <a:solidFill>
                <a:schemeClr val="bg2">
                  <a:lumMod val="50000"/>
                  <a:lumOff val="50000"/>
                </a:schemeClr>
              </a:solidFill>
              <a:latin typeface="+mn-lt"/>
            </a:endParaRPr>
          </a:p>
        </p:txBody>
      </p:sp>
      <p:sp>
        <p:nvSpPr>
          <p:cNvPr id="7" name="TextBox 6"/>
          <p:cNvSpPr txBox="1"/>
          <p:nvPr userDrawn="1"/>
        </p:nvSpPr>
        <p:spPr bwMode="black">
          <a:xfrm>
            <a:off x="1945263" y="4807343"/>
            <a:ext cx="4214905" cy="318805"/>
          </a:xfrm>
          <a:prstGeom prst="rect">
            <a:avLst/>
          </a:prstGeom>
          <a:noFill/>
        </p:spPr>
        <p:txBody>
          <a:bodyPr wrap="square" lIns="0" tIns="0" rIns="0" bIns="0">
            <a:prstTxWarp prst="textNoShape">
              <a:avLst/>
            </a:prstTxWarp>
            <a:spAutoFit/>
          </a:bodyPr>
          <a:lstStyle/>
          <a:p>
            <a:pPr>
              <a:lnSpc>
                <a:spcPct val="120000"/>
              </a:lnSpc>
            </a:pPr>
            <a:r>
              <a:rPr lang="en-US" sz="900" i="1" dirty="0" smtClean="0"/>
              <a:t>COMS E6998 – </a:t>
            </a:r>
            <a:r>
              <a:rPr lang="en-US" sz="1000" b="0" i="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Microservices and Cloud Applications</a:t>
            </a:r>
            <a:br>
              <a:rPr lang="en-US" sz="1000" b="0" i="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</a:br>
            <a:r>
              <a:rPr lang="en-US" sz="800" i="1" dirty="0" smtClean="0"/>
              <a:t> Lecture 6: OAuth2, FB, </a:t>
            </a:r>
            <a:r>
              <a:rPr lang="en-US" sz="800" i="1" strike="sngStrike" dirty="0" smtClean="0"/>
              <a:t>Twitter,</a:t>
            </a:r>
            <a:r>
              <a:rPr lang="en-US" sz="800" i="1" dirty="0" smtClean="0"/>
              <a:t> Cloud/AWS Security, </a:t>
            </a:r>
            <a:r>
              <a:rPr lang="en-US" sz="800" i="1" strike="sngStrike" dirty="0" smtClean="0"/>
              <a:t>12 Factor Applications</a:t>
            </a: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874" r:id="rId1"/>
    <p:sldLayoutId id="2147483875" r:id="rId2"/>
    <p:sldLayoutId id="2147483897" r:id="rId3"/>
    <p:sldLayoutId id="2147483898" r:id="rId4"/>
    <p:sldLayoutId id="2147483876" r:id="rId5"/>
    <p:sldLayoutId id="2147483877" r:id="rId6"/>
    <p:sldLayoutId id="2147483903" r:id="rId7"/>
    <p:sldLayoutId id="2147483879" r:id="rId8"/>
    <p:sldLayoutId id="2147483896" r:id="rId9"/>
    <p:sldLayoutId id="2147483880" r:id="rId10"/>
    <p:sldLayoutId id="2147483881" r:id="rId11"/>
    <p:sldLayoutId id="2147483882" r:id="rId12"/>
    <p:sldLayoutId id="2147483884" r:id="rId13"/>
    <p:sldLayoutId id="2147483885" r:id="rId14"/>
    <p:sldLayoutId id="2147483921" r:id="rId15"/>
    <p:sldLayoutId id="2147483923" r:id="rId16"/>
  </p:sldLayoutIdLst>
  <p:transition spd="med">
    <p:wipe dir="r"/>
  </p:transition>
  <p:timing>
    <p:tnLst>
      <p:par>
        <p:cTn id="1" dur="indefinite" restart="never" nodeType="tmRoot"/>
      </p:par>
    </p:tnLst>
  </p:timing>
  <p:hf sldNum="0"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 b="0" i="0" cap="none" baseline="0">
          <a:solidFill>
            <a:schemeClr val="accent1"/>
          </a:solidFill>
          <a:latin typeface="Century Schoolbook" charset="0"/>
          <a:ea typeface="Century Schoolbook" charset="0"/>
          <a:cs typeface="Century Schoolbook" charset="0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5pPr>
      <a:lvl6pPr marL="4572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6pPr>
      <a:lvl7pPr marL="9144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7pPr>
      <a:lvl8pPr marL="13716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8pPr>
      <a:lvl9pPr marL="18288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9pPr>
    </p:titleStyle>
    <p:bodyStyle>
      <a:lvl1pPr marL="228600" indent="-228600" algn="l" rtl="0" eaLnBrk="1" fontAlgn="base" hangingPunct="1">
        <a:lnSpc>
          <a:spcPct val="100000"/>
        </a:lnSpc>
        <a:spcBef>
          <a:spcPts val="100"/>
        </a:spcBef>
        <a:spcAft>
          <a:spcPts val="200"/>
        </a:spcAft>
        <a:buClr>
          <a:schemeClr val="accent1"/>
        </a:buClr>
        <a:buFont typeface="Arial" pitchFamily="34" charset="0"/>
        <a:buChar char="•"/>
        <a:defRPr sz="1800">
          <a:solidFill>
            <a:schemeClr val="tx1"/>
          </a:solidFill>
          <a:latin typeface="Century Schoolbook" charset="0"/>
          <a:ea typeface="Century Schoolbook" charset="0"/>
          <a:cs typeface="Century Schoolbook" charset="0"/>
        </a:defRPr>
      </a:lvl1pPr>
      <a:lvl2pPr marL="574675" indent="-223838" algn="l" rtl="0" eaLnBrk="1" fontAlgn="base" hangingPunct="1">
        <a:lnSpc>
          <a:spcPct val="100000"/>
        </a:lnSpc>
        <a:spcBef>
          <a:spcPts val="100"/>
        </a:spcBef>
        <a:spcAft>
          <a:spcPts val="200"/>
        </a:spcAft>
        <a:buClr>
          <a:schemeClr val="accent1"/>
        </a:buClr>
        <a:buFont typeface="Museo Sans For Dell" pitchFamily="2" charset="0"/>
        <a:buChar char="–"/>
        <a:defRPr sz="1600" baseline="0">
          <a:solidFill>
            <a:schemeClr val="tx1"/>
          </a:solidFill>
          <a:latin typeface="Century Schoolbook" charset="0"/>
          <a:ea typeface="Century Schoolbook" charset="0"/>
          <a:cs typeface="Century Schoolbook" charset="0"/>
        </a:defRPr>
      </a:lvl2pPr>
      <a:lvl3pPr marL="909638" indent="-220663" algn="l" rtl="0" eaLnBrk="1" fontAlgn="base" hangingPunct="1">
        <a:lnSpc>
          <a:spcPct val="100000"/>
        </a:lnSpc>
        <a:spcBef>
          <a:spcPts val="100"/>
        </a:spcBef>
        <a:spcAft>
          <a:spcPts val="200"/>
        </a:spcAft>
        <a:buClr>
          <a:schemeClr val="accent1"/>
        </a:buClr>
        <a:buFont typeface="Museo Sans For Dell" pitchFamily="2" charset="0"/>
        <a:buChar char="–"/>
        <a:defRPr sz="1400" baseline="0">
          <a:solidFill>
            <a:schemeClr val="tx1"/>
          </a:solidFill>
          <a:latin typeface="Century Schoolbook" charset="0"/>
          <a:ea typeface="Century Schoolbook" charset="0"/>
          <a:cs typeface="Century Schoolbook" charset="0"/>
        </a:defRPr>
      </a:lvl3pPr>
      <a:lvl4pPr marL="1200150" indent="-176213" algn="l" rtl="0" eaLnBrk="1" fontAlgn="base" hangingPunct="1">
        <a:lnSpc>
          <a:spcPct val="100000"/>
        </a:lnSpc>
        <a:spcBef>
          <a:spcPts val="100"/>
        </a:spcBef>
        <a:spcAft>
          <a:spcPts val="200"/>
        </a:spcAft>
        <a:buClr>
          <a:schemeClr val="accent1"/>
        </a:buClr>
        <a:buFont typeface="Museo For Dell 300" pitchFamily="50" charset="0"/>
        <a:buChar char="–"/>
        <a:defRPr sz="1200">
          <a:solidFill>
            <a:schemeClr val="tx1"/>
          </a:solidFill>
          <a:latin typeface="Century Schoolbook" charset="0"/>
          <a:ea typeface="Century Schoolbook" charset="0"/>
          <a:cs typeface="Century Schoolbook" charset="0"/>
        </a:defRPr>
      </a:lvl4pPr>
      <a:lvl5pPr marL="1608138" indent="-23653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bg1"/>
        </a:buClr>
        <a:buFont typeface="Museo For Dell 300" pitchFamily="50" charset="0"/>
        <a:buChar char="–"/>
        <a:defRPr sz="180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5pPr>
      <a:lvl6pPr marL="20653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6pPr>
      <a:lvl7pPr marL="25225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7pPr>
      <a:lvl8pPr marL="29797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8pPr>
      <a:lvl9pPr marL="34369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8323824" y="4697836"/>
            <a:ext cx="377504" cy="377504"/>
          </a:xfrm>
          <a:prstGeom prst="rect">
            <a:avLst/>
          </a:prstGeom>
        </p:spPr>
      </p:pic>
      <p:sp>
        <p:nvSpPr>
          <p:cNvPr id="1028" name="Title Placeholder 21"/>
          <p:cNvSpPr>
            <a:spLocks noGrp="1"/>
          </p:cNvSpPr>
          <p:nvPr>
            <p:ph type="title"/>
          </p:nvPr>
        </p:nvSpPr>
        <p:spPr bwMode="auto">
          <a:xfrm>
            <a:off x="425907" y="201168"/>
            <a:ext cx="8239125" cy="3323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dirty="0" smtClean="0"/>
              <a:t>Click to edit title </a:t>
            </a:r>
          </a:p>
        </p:txBody>
      </p:sp>
      <p:sp>
        <p:nvSpPr>
          <p:cNvPr id="1029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457200" y="969264"/>
            <a:ext cx="8239125" cy="974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marL="1246188" marR="0" lvl="3" indent="-220663" algn="l" defTabSz="914400" rtl="0" eaLnBrk="1" fontAlgn="base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SzTx/>
              <a:buFont typeface="Museo Sans For Dell" pitchFamily="2" charset="0"/>
              <a:buChar char="–"/>
              <a:tabLst/>
              <a:defRPr/>
            </a:pPr>
            <a:r>
              <a:rPr lang="en-US" dirty="0" smtClean="0"/>
              <a:t>Fourth level</a:t>
            </a:r>
          </a:p>
        </p:txBody>
      </p:sp>
      <p:sp>
        <p:nvSpPr>
          <p:cNvPr id="17" name="TextBox 16" hidden="1"/>
          <p:cNvSpPr txBox="1"/>
          <p:nvPr/>
        </p:nvSpPr>
        <p:spPr>
          <a:xfrm>
            <a:off x="1724025" y="4830428"/>
            <a:ext cx="649537" cy="11080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fld id="{734172E7-D5BA-4D01-91D8-E4A8A3A75AB4}" type="datetime1">
              <a:rPr lang="en-US" sz="800" smtClean="0">
                <a:solidFill>
                  <a:schemeClr val="tx2"/>
                </a:solidFill>
                <a:latin typeface="+mn-lt"/>
              </a:rPr>
              <a:pPr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bg1"/>
                </a:buClr>
              </a:pPr>
              <a:t>10/28/17</a:t>
            </a:fld>
            <a:endParaRPr lang="en-US" sz="800" dirty="0" smtClean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30712" y="4826970"/>
            <a:ext cx="265176" cy="11887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bg1"/>
              </a:buClr>
            </a:pPr>
            <a:fld id="{58EC7406-F4CC-4ABF-902E-2AF4E70E5C0F}" type="slidenum">
              <a:rPr lang="en-US" sz="800" kern="1200" smtClean="0">
                <a:solidFill>
                  <a:schemeClr val="tx2"/>
                </a:solidFill>
                <a:latin typeface="Museo Sans For Dell" pitchFamily="2" charset="0"/>
                <a:ea typeface="+mn-ea"/>
                <a:cs typeface="+mn-cs"/>
              </a:rPr>
              <a: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bg1"/>
                </a:buClr>
              </a:pPr>
              <a:t>‹#›</a:t>
            </a:fld>
            <a:endParaRPr lang="en-US" sz="800" kern="1200" dirty="0" err="1" smtClean="0">
              <a:solidFill>
                <a:schemeClr val="tx2"/>
              </a:solidFill>
              <a:latin typeface="Museo Sans For Dell" pitchFamily="2" charset="0"/>
              <a:ea typeface="+mn-ea"/>
              <a:cs typeface="+mn-cs"/>
            </a:endParaRPr>
          </a:p>
        </p:txBody>
      </p:sp>
      <p:sp>
        <p:nvSpPr>
          <p:cNvPr id="19" name="TextBox 18"/>
          <p:cNvSpPr txBox="1"/>
          <p:nvPr/>
        </p:nvSpPr>
        <p:spPr bwMode="black">
          <a:xfrm>
            <a:off x="5459388" y="4810807"/>
            <a:ext cx="2743200" cy="138499"/>
          </a:xfrm>
          <a:prstGeom prst="rect">
            <a:avLst/>
          </a:prstGeom>
          <a:noFill/>
        </p:spPr>
        <p:txBody>
          <a:bodyPr lIns="0" tIns="0" rIns="0" bIns="0">
            <a:prstTxWarp prst="textNoShape">
              <a:avLst/>
            </a:prstTxWarp>
            <a:spAutoFit/>
          </a:bodyPr>
          <a:lstStyle/>
          <a:p>
            <a:pPr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sz="900" dirty="0" smtClean="0">
                <a:solidFill>
                  <a:schemeClr val="tx2"/>
                </a:solidFill>
                <a:latin typeface="Museo Sans For Dell" pitchFamily="2" charset="0"/>
              </a:rPr>
              <a:t>Services</a:t>
            </a:r>
            <a:endParaRPr lang="en-US" sz="900" dirty="0">
              <a:solidFill>
                <a:schemeClr val="tx2"/>
              </a:solidFill>
              <a:latin typeface="Museo Sans For Dell" pitchFamily="2" charset="0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742950" y="4824081"/>
            <a:ext cx="933450" cy="124650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bg1"/>
              </a:buClr>
            </a:pPr>
            <a:r>
              <a:rPr lang="en-US" sz="90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Room for text</a:t>
            </a:r>
          </a:p>
        </p:txBody>
      </p:sp>
      <p:sp>
        <p:nvSpPr>
          <p:cNvPr id="2" name="fl" descr="                        Dell - Internal Use - Confidential"/>
          <p:cNvSpPr txBox="1"/>
          <p:nvPr userDrawn="1"/>
        </p:nvSpPr>
        <p:spPr>
          <a:xfrm>
            <a:off x="0" y="4963414"/>
            <a:ext cx="9144000" cy="0"/>
          </a:xfrm>
          <a:prstGeom prst="rect">
            <a:avLst/>
          </a:prstGeom>
          <a:noFill/>
        </p:spPr>
        <p:txBody>
          <a:bodyPr vert="horz" wrap="none" rtlCol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850" b="1" i="0" u="none" baseline="0" smtClean="0">
                <a:solidFill>
                  <a:srgbClr val="7F7F7F"/>
                </a:solidFill>
                <a:latin typeface="museo sans for dell"/>
              </a:rPr>
              <a:t>                        Dell - Internal Use - Confidential</a:t>
            </a:r>
            <a:endParaRPr lang="en-US" sz="850" b="1" i="0" u="none" baseline="0" dirty="0" err="1" smtClean="0">
              <a:solidFill>
                <a:srgbClr val="7F7F7F"/>
              </a:solidFill>
              <a:latin typeface="museo sans for dell"/>
            </a:endParaRP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888" r:id="rId1"/>
    <p:sldLayoutId id="2147483901" r:id="rId2"/>
    <p:sldLayoutId id="2147483902" r:id="rId3"/>
    <p:sldLayoutId id="2147483889" r:id="rId4"/>
    <p:sldLayoutId id="2147483895" r:id="rId5"/>
    <p:sldLayoutId id="2147483893" r:id="rId6"/>
    <p:sldLayoutId id="2147483890" r:id="rId7"/>
  </p:sldLayoutIdLst>
  <p:transition spd="med">
    <p:wipe dir="r"/>
  </p:transition>
  <p:timing>
    <p:tnLst>
      <p:par>
        <p:cTn id="1" dur="indefinite" restart="never" nodeType="tmRoot"/>
      </p:par>
    </p:tnLst>
  </p:timing>
  <p:hf sldNum="0"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 b="0" cap="none" baseline="0">
          <a:solidFill>
            <a:schemeClr val="tx2"/>
          </a:solidFill>
          <a:latin typeface="Museo For Dell" pitchFamily="2" charset="0"/>
          <a:ea typeface="Museo For Dell" pitchFamily="2" charset="0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5pPr>
      <a:lvl6pPr marL="4572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6pPr>
      <a:lvl7pPr marL="9144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7pPr>
      <a:lvl8pPr marL="13716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8pPr>
      <a:lvl9pPr marL="18288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9pPr>
    </p:titleStyle>
    <p:bodyStyle>
      <a:lvl1pPr marL="228600" indent="-228600" algn="l" rtl="0" eaLnBrk="1" fontAlgn="base" hangingPunct="1">
        <a:lnSpc>
          <a:spcPct val="90000"/>
        </a:lnSpc>
        <a:spcBef>
          <a:spcPts val="1200"/>
        </a:spcBef>
        <a:spcAft>
          <a:spcPts val="0"/>
        </a:spcAft>
        <a:buClr>
          <a:schemeClr val="tx2"/>
        </a:buClr>
        <a:buFont typeface="Arial" pitchFamily="34" charset="0"/>
        <a:buChar char="•"/>
        <a:defRPr sz="1800" baseline="0">
          <a:solidFill>
            <a:schemeClr val="tx2"/>
          </a:solidFill>
          <a:latin typeface="Museo Sans For Dell" pitchFamily="2" charset="0"/>
          <a:ea typeface="Museo Sans For Dell" pitchFamily="2" charset="0"/>
          <a:cs typeface="+mn-cs"/>
        </a:defRPr>
      </a:lvl1pPr>
      <a:lvl2pPr marL="574675" indent="-223838" algn="l" rtl="0" eaLnBrk="1" fontAlgn="base" hangingPunct="1">
        <a:lnSpc>
          <a:spcPct val="90000"/>
        </a:lnSpc>
        <a:spcBef>
          <a:spcPts val="300"/>
        </a:spcBef>
        <a:spcAft>
          <a:spcPts val="0"/>
        </a:spcAft>
        <a:buClr>
          <a:schemeClr val="tx2"/>
        </a:buClr>
        <a:buSzPct val="100000"/>
        <a:buFont typeface="Museo Sans For Dell" pitchFamily="2" charset="0"/>
        <a:buChar char="–"/>
        <a:defRPr sz="1600" baseline="0">
          <a:solidFill>
            <a:schemeClr val="tx2"/>
          </a:solidFill>
          <a:latin typeface="Museo Sans For Dell" pitchFamily="2" charset="0"/>
          <a:ea typeface="Museo Sans For Dell" pitchFamily="2" charset="0"/>
        </a:defRPr>
      </a:lvl2pPr>
      <a:lvl3pPr marL="909638" marR="0" indent="-220663" algn="l" defTabSz="914400" rtl="0" eaLnBrk="1" fontAlgn="base" latinLnBrk="0" hangingPunct="1">
        <a:lnSpc>
          <a:spcPct val="90000"/>
        </a:lnSpc>
        <a:spcBef>
          <a:spcPts val="300"/>
        </a:spcBef>
        <a:spcAft>
          <a:spcPts val="0"/>
        </a:spcAft>
        <a:buClr>
          <a:schemeClr val="tx2"/>
        </a:buClr>
        <a:buSzTx/>
        <a:buFont typeface="Museo Sans For Dell" pitchFamily="2" charset="0"/>
        <a:buChar char="–"/>
        <a:tabLst/>
        <a:defRPr sz="1400">
          <a:solidFill>
            <a:schemeClr val="tx2"/>
          </a:solidFill>
          <a:latin typeface="Museo Sans For Dell" pitchFamily="2" charset="0"/>
          <a:ea typeface="Museo Sans For Dell" pitchFamily="2" charset="0"/>
        </a:defRPr>
      </a:lvl3pPr>
      <a:lvl4pPr marL="1246188" indent="-222250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bg1"/>
        </a:buClr>
        <a:buFont typeface="Museo For Dell 300" pitchFamily="50" charset="0"/>
        <a:buChar char="–"/>
        <a:defRPr sz="1200">
          <a:solidFill>
            <a:schemeClr val="tx2"/>
          </a:solidFill>
          <a:latin typeface="Museo Sans For Dell" pitchFamily="2" charset="0"/>
          <a:ea typeface="Museo Sans For Dell" pitchFamily="2" charset="0"/>
        </a:defRPr>
      </a:lvl4pPr>
      <a:lvl5pPr marL="1608138" indent="-23653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bg1"/>
        </a:buClr>
        <a:buFont typeface="Museo For Dell 300" pitchFamily="50" charset="0"/>
        <a:buChar char="–"/>
        <a:defRPr sz="180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5pPr>
      <a:lvl6pPr marL="20653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6pPr>
      <a:lvl7pPr marL="25225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7pPr>
      <a:lvl8pPr marL="29797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8pPr>
      <a:lvl9pPr marL="34369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Title Placeholder 21"/>
          <p:cNvSpPr>
            <a:spLocks noGrp="1"/>
          </p:cNvSpPr>
          <p:nvPr>
            <p:ph type="title"/>
          </p:nvPr>
        </p:nvSpPr>
        <p:spPr bwMode="auto">
          <a:xfrm>
            <a:off x="438150" y="196172"/>
            <a:ext cx="8248650" cy="3323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dirty="0" smtClean="0"/>
              <a:t>Click to edit title</a:t>
            </a:r>
          </a:p>
        </p:txBody>
      </p:sp>
      <p:sp>
        <p:nvSpPr>
          <p:cNvPr id="1029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457200" y="955477"/>
            <a:ext cx="8248650" cy="1057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pic>
        <p:nvPicPr>
          <p:cNvPr id="6" name="Picture 5" descr="dell_gray_logo.png"/>
          <p:cNvPicPr>
            <a:picLocks noChangeAspect="1"/>
          </p:cNvPicPr>
          <p:nvPr/>
        </p:nvPicPr>
        <p:blipFill>
          <a:blip r:embed="rId16" cstate="screen"/>
          <a:stretch>
            <a:fillRect/>
          </a:stretch>
        </p:blipFill>
        <p:spPr bwMode="black">
          <a:xfrm>
            <a:off x="8193025" y="4670013"/>
            <a:ext cx="573025" cy="42976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40237" y="4843076"/>
            <a:ext cx="265176" cy="8915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>
              <a:lnSpc>
                <a:spcPct val="90000"/>
              </a:lnSpc>
              <a:buClr>
                <a:srgbClr val="0085C3"/>
              </a:buClr>
            </a:pPr>
            <a:fld id="{58EC7406-F4CC-4ABF-902E-2AF4E70E5C0F}" type="slidenum">
              <a:rPr lang="en-US" sz="900" smtClean="0">
                <a:solidFill>
                  <a:srgbClr val="000000">
                    <a:lumMod val="50000"/>
                    <a:lumOff val="50000"/>
                  </a:srgbClr>
                </a:solidFill>
                <a:latin typeface="Museo Sans For Dell"/>
              </a:rPr>
              <a:pPr>
                <a:lnSpc>
                  <a:spcPct val="90000"/>
                </a:lnSpc>
                <a:buClr>
                  <a:srgbClr val="0085C3"/>
                </a:buClr>
              </a:pPr>
              <a:t>‹#›</a:t>
            </a:fld>
            <a:endParaRPr lang="en-US" sz="900" dirty="0" err="1" smtClean="0">
              <a:solidFill>
                <a:srgbClr val="000000">
                  <a:lumMod val="50000"/>
                  <a:lumOff val="50000"/>
                </a:srgbClr>
              </a:solidFill>
              <a:latin typeface="Museo Sans For Dell"/>
            </a:endParaRPr>
          </a:p>
        </p:txBody>
      </p:sp>
      <p:sp>
        <p:nvSpPr>
          <p:cNvPr id="16" name="TextBox 15" hidden="1"/>
          <p:cNvSpPr txBox="1"/>
          <p:nvPr/>
        </p:nvSpPr>
        <p:spPr>
          <a:xfrm>
            <a:off x="1895476" y="4825328"/>
            <a:ext cx="649537" cy="12465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85C3"/>
              </a:buClr>
            </a:pPr>
            <a:fld id="{E00CF047-7350-4707-AA1A-E56FA69586CC}" type="datetime1">
              <a:rPr lang="en-US" sz="900" smtClean="0">
                <a:solidFill>
                  <a:srgbClr val="000000">
                    <a:lumMod val="50000"/>
                    <a:lumOff val="50000"/>
                  </a:srgbClr>
                </a:solidFill>
                <a:latin typeface="Museo Sans For Dell"/>
              </a:rPr>
              <a:pPr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085C3"/>
                </a:buClr>
              </a:pPr>
              <a:t>10/28/17</a:t>
            </a:fld>
            <a:endParaRPr lang="en-US" sz="900" dirty="0" smtClean="0">
              <a:solidFill>
                <a:srgbClr val="000000">
                  <a:lumMod val="50000"/>
                  <a:lumOff val="50000"/>
                </a:srgbClr>
              </a:solidFill>
              <a:latin typeface="Museo Sans For Dell"/>
            </a:endParaRPr>
          </a:p>
        </p:txBody>
      </p:sp>
      <p:sp>
        <p:nvSpPr>
          <p:cNvPr id="13" name="TextBox 12" hidden="1"/>
          <p:cNvSpPr txBox="1"/>
          <p:nvPr/>
        </p:nvSpPr>
        <p:spPr>
          <a:xfrm>
            <a:off x="1895476" y="4825328"/>
            <a:ext cx="649537" cy="12465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85C3"/>
              </a:buClr>
            </a:pPr>
            <a:fld id="{E00CF047-7350-4707-AA1A-E56FA69586CC}" type="datetime1">
              <a:rPr lang="en-US" sz="900" smtClean="0">
                <a:solidFill>
                  <a:srgbClr val="000000">
                    <a:lumMod val="50000"/>
                    <a:lumOff val="50000"/>
                  </a:srgbClr>
                </a:solidFill>
                <a:latin typeface="Museo Sans For Dell"/>
              </a:rPr>
              <a:pPr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085C3"/>
                </a:buClr>
              </a:pPr>
              <a:t>10/28/17</a:t>
            </a:fld>
            <a:endParaRPr lang="en-US" sz="900" dirty="0" smtClean="0">
              <a:solidFill>
                <a:srgbClr val="000000">
                  <a:lumMod val="50000"/>
                  <a:lumOff val="50000"/>
                </a:srgbClr>
              </a:solidFill>
              <a:latin typeface="Museo Sans For Dell"/>
            </a:endParaRPr>
          </a:p>
        </p:txBody>
      </p:sp>
      <p:sp>
        <p:nvSpPr>
          <p:cNvPr id="9" name="TextBox 8"/>
          <p:cNvSpPr txBox="1"/>
          <p:nvPr/>
        </p:nvSpPr>
        <p:spPr bwMode="black">
          <a:xfrm>
            <a:off x="5350331" y="4828025"/>
            <a:ext cx="2743200" cy="153888"/>
          </a:xfrm>
          <a:prstGeom prst="rect">
            <a:avLst/>
          </a:prstGeom>
          <a:noFill/>
        </p:spPr>
        <p:txBody>
          <a:bodyPr lIns="0" tIns="0" rIns="0" bIns="0">
            <a:prstTxWarp prst="textNoShape">
              <a:avLst/>
            </a:prstTxWarp>
            <a:spAutoFit/>
          </a:bodyPr>
          <a:lstStyle/>
          <a:p>
            <a:pPr algn="r"/>
            <a:r>
              <a:rPr lang="en-US" sz="1000" dirty="0" smtClean="0">
                <a:solidFill>
                  <a:srgbClr val="000000">
                    <a:lumMod val="50000"/>
                    <a:lumOff val="50000"/>
                  </a:srgbClr>
                </a:solidFill>
                <a:latin typeface="Museo Sans For Dell"/>
              </a:rPr>
              <a:t>Dell Commerce Services Group 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752475" y="4818405"/>
            <a:ext cx="1337582" cy="13849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>
              <a:lnSpc>
                <a:spcPct val="90000"/>
              </a:lnSpc>
              <a:buClr>
                <a:srgbClr val="0085C3"/>
              </a:buClr>
            </a:pPr>
            <a:r>
              <a:rPr lang="en-US" sz="1000" dirty="0" smtClean="0">
                <a:solidFill>
                  <a:srgbClr val="000000">
                    <a:lumMod val="50000"/>
                    <a:lumOff val="50000"/>
                  </a:srgbClr>
                </a:solidFill>
                <a:latin typeface="Museo Sans For Dell"/>
              </a:rPr>
              <a:t>Dell Confidential</a:t>
            </a:r>
          </a:p>
        </p:txBody>
      </p:sp>
      <p:sp>
        <p:nvSpPr>
          <p:cNvPr id="2" name="fl" descr="                        Dell - Internal Use - Confidential"/>
          <p:cNvSpPr txBox="1"/>
          <p:nvPr userDrawn="1"/>
        </p:nvSpPr>
        <p:spPr>
          <a:xfrm>
            <a:off x="0" y="4963414"/>
            <a:ext cx="2505814" cy="210058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850" b="1" i="0" u="none" baseline="0" smtClean="0">
                <a:solidFill>
                  <a:srgbClr val="7F7F7F"/>
                </a:solidFill>
                <a:latin typeface="museo sans for dell"/>
              </a:rPr>
              <a:t>                        Dell - Internal Use - Confidential</a:t>
            </a:r>
            <a:endParaRPr lang="en-US" sz="850" b="1" i="0" u="none" baseline="0" dirty="0" err="1" smtClean="0">
              <a:solidFill>
                <a:srgbClr val="7F7F7F"/>
              </a:solidFill>
              <a:latin typeface="museo sans for dell"/>
            </a:endParaRPr>
          </a:p>
        </p:txBody>
      </p:sp>
    </p:spTree>
    <p:extLst>
      <p:ext uri="{BB962C8B-B14F-4D97-AF65-F5344CB8AC3E}">
        <p14:creationId xmlns:p14="http://schemas.microsoft.com/office/powerpoint/2010/main" val="1538340585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906" r:id="rId1"/>
    <p:sldLayoutId id="2147483907" r:id="rId2"/>
    <p:sldLayoutId id="2147483908" r:id="rId3"/>
    <p:sldLayoutId id="2147483909" r:id="rId4"/>
    <p:sldLayoutId id="2147483910" r:id="rId5"/>
    <p:sldLayoutId id="2147483911" r:id="rId6"/>
    <p:sldLayoutId id="2147483912" r:id="rId7"/>
    <p:sldLayoutId id="2147483913" r:id="rId8"/>
    <p:sldLayoutId id="2147483914" r:id="rId9"/>
    <p:sldLayoutId id="2147483915" r:id="rId10"/>
    <p:sldLayoutId id="2147483916" r:id="rId11"/>
    <p:sldLayoutId id="2147483917" r:id="rId12"/>
    <p:sldLayoutId id="2147483918" r:id="rId13"/>
    <p:sldLayoutId id="2147483919" r:id="rId14"/>
  </p:sldLayoutIdLst>
  <p:transition spd="med">
    <p:wipe dir="r"/>
  </p:transition>
  <p:timing>
    <p:tnLst>
      <p:par>
        <p:cTn id="1" dur="indefinite" restart="never" nodeType="tmRoot"/>
      </p:par>
    </p:tnLst>
  </p:timing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 b="0" cap="none" baseline="0">
          <a:solidFill>
            <a:schemeClr val="bg1"/>
          </a:solidFill>
          <a:latin typeface="Museo For Dell" pitchFamily="2" charset="0"/>
          <a:ea typeface="Museo For Dell" pitchFamily="2" charset="0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5pPr>
      <a:lvl6pPr marL="4572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6pPr>
      <a:lvl7pPr marL="9144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7pPr>
      <a:lvl8pPr marL="13716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8pPr>
      <a:lvl9pPr marL="18288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9pPr>
    </p:titleStyle>
    <p:bodyStyle>
      <a:lvl1pPr marL="228600" indent="-228600" algn="l" rtl="0" eaLnBrk="1" fontAlgn="base" hangingPunct="1">
        <a:lnSpc>
          <a:spcPct val="90000"/>
        </a:lnSpc>
        <a:spcBef>
          <a:spcPts val="1200"/>
        </a:spcBef>
        <a:spcAft>
          <a:spcPts val="0"/>
        </a:spcAft>
        <a:buClr>
          <a:schemeClr val="bg1"/>
        </a:buClr>
        <a:buFont typeface="Arial" pitchFamily="34" charset="0"/>
        <a:buChar char="•"/>
        <a:defRPr sz="2000">
          <a:solidFill>
            <a:schemeClr val="tx1"/>
          </a:solidFill>
          <a:latin typeface="Museo Sans For Dell" pitchFamily="2" charset="0"/>
          <a:ea typeface="Museo Sans For Dell" pitchFamily="2" charset="0"/>
          <a:cs typeface="+mn-cs"/>
        </a:defRPr>
      </a:lvl1pPr>
      <a:lvl2pPr marL="574675" indent="-233363" algn="l" rtl="0" eaLnBrk="1" fontAlgn="base" hangingPunct="1">
        <a:lnSpc>
          <a:spcPct val="90000"/>
        </a:lnSpc>
        <a:spcBef>
          <a:spcPts val="300"/>
        </a:spcBef>
        <a:spcAft>
          <a:spcPts val="0"/>
        </a:spcAft>
        <a:buClr>
          <a:schemeClr val="bg1"/>
        </a:buClr>
        <a:buFont typeface="Museo Sans For Dell" pitchFamily="2" charset="0"/>
        <a:buChar char="–"/>
        <a:defRPr sz="1800" baseline="0">
          <a:solidFill>
            <a:schemeClr val="tx1"/>
          </a:solidFill>
          <a:latin typeface="Museo Sans For Dell" pitchFamily="2" charset="0"/>
          <a:ea typeface="Museo Sans For Dell" pitchFamily="2" charset="0"/>
        </a:defRPr>
      </a:lvl2pPr>
      <a:lvl3pPr marL="909638" indent="-220663" algn="l" rtl="0" eaLnBrk="1" fontAlgn="base" hangingPunct="1">
        <a:lnSpc>
          <a:spcPct val="90000"/>
        </a:lnSpc>
        <a:spcBef>
          <a:spcPts val="300"/>
        </a:spcBef>
        <a:spcAft>
          <a:spcPts val="0"/>
        </a:spcAft>
        <a:buClr>
          <a:schemeClr val="bg1"/>
        </a:buClr>
        <a:buFont typeface="Museo Sans For Dell" pitchFamily="2" charset="0"/>
        <a:buChar char="–"/>
        <a:defRPr sz="1600" baseline="0">
          <a:solidFill>
            <a:schemeClr val="tx1"/>
          </a:solidFill>
          <a:latin typeface="Museo Sans For Dell" pitchFamily="2" charset="0"/>
          <a:ea typeface="Museo Sans For Dell" pitchFamily="2" charset="0"/>
        </a:defRPr>
      </a:lvl3pPr>
      <a:lvl4pPr marL="1246188" indent="-222250" algn="l" rtl="0" eaLnBrk="1" fontAlgn="base" hangingPunct="1">
        <a:lnSpc>
          <a:spcPct val="90000"/>
        </a:lnSpc>
        <a:spcBef>
          <a:spcPts val="300"/>
        </a:spcBef>
        <a:spcAft>
          <a:spcPts val="0"/>
        </a:spcAft>
        <a:buClr>
          <a:schemeClr val="bg1"/>
        </a:buClr>
        <a:buFont typeface="Museo For Dell 300" pitchFamily="50" charset="0"/>
        <a:buChar char="–"/>
        <a:defRPr sz="1400">
          <a:solidFill>
            <a:schemeClr val="tx1"/>
          </a:solidFill>
          <a:latin typeface="Museo Sans For Dell" pitchFamily="2" charset="0"/>
          <a:ea typeface="Museo Sans For Dell" pitchFamily="2" charset="0"/>
        </a:defRPr>
      </a:lvl4pPr>
      <a:lvl5pPr marL="1608138" indent="-23653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bg1"/>
        </a:buClr>
        <a:buFont typeface="Museo For Dell 300" pitchFamily="50" charset="0"/>
        <a:buChar char="–"/>
        <a:defRPr sz="180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5pPr>
      <a:lvl6pPr marL="20653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6pPr>
      <a:lvl7pPr marL="25225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7pPr>
      <a:lvl8pPr marL="29797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8pPr>
      <a:lvl9pPr marL="34369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tiff"/><Relationship Id="rId3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9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iff"/><Relationship Id="rId4" Type="http://schemas.openxmlformats.org/officeDocument/2006/relationships/image" Target="../media/image39.tiff"/><Relationship Id="rId5" Type="http://schemas.openxmlformats.org/officeDocument/2006/relationships/image" Target="../media/image42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tif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5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5.png"/><Relationship Id="rId3" Type="http://schemas.openxmlformats.org/officeDocument/2006/relationships/image" Target="../media/image46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econsultancy.com/uk/blog/7730-why-do-consumers-abandon-online-purchases" TargetMode="Externa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7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7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8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9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1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2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3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4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5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2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6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tiff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8.tiff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hyperlink" Target="https://en.wikipedia.org/wiki/Computer_network" TargetMode="External"/><Relationship Id="rId20" Type="http://schemas.openxmlformats.org/officeDocument/2006/relationships/hyperlink" Target="https://en.wikipedia.org/wiki/Internet" TargetMode="External"/><Relationship Id="rId21" Type="http://schemas.openxmlformats.org/officeDocument/2006/relationships/hyperlink" Target="https://en.wikipedia.org/wiki/Hypertext_Transfer_Protocol" TargetMode="External"/><Relationship Id="rId22" Type="http://schemas.openxmlformats.org/officeDocument/2006/relationships/hyperlink" Target="https://en.wikipedia.org/wiki/Transport_Layer_Security" TargetMode="External"/><Relationship Id="rId23" Type="http://schemas.openxmlformats.org/officeDocument/2006/relationships/hyperlink" Target="https://en.wikipedia.org/wiki/Authentication" TargetMode="External"/><Relationship Id="rId24" Type="http://schemas.openxmlformats.org/officeDocument/2006/relationships/hyperlink" Target="https://en.wikipedia.org/wiki/Website" TargetMode="External"/><Relationship Id="rId25" Type="http://schemas.openxmlformats.org/officeDocument/2006/relationships/hyperlink" Target="https://en.wikipedia.org/wiki/Information_privacy" TargetMode="External"/><Relationship Id="rId26" Type="http://schemas.openxmlformats.org/officeDocument/2006/relationships/hyperlink" Target="https://en.wikipedia.org/wiki/Data_integrity" TargetMode="External"/><Relationship Id="rId10" Type="http://schemas.openxmlformats.org/officeDocument/2006/relationships/hyperlink" Target="https://en.wikipedia.org/wiki/Symmetric_cryptography" TargetMode="External"/><Relationship Id="rId11" Type="http://schemas.openxmlformats.org/officeDocument/2006/relationships/hyperlink" Target="https://en.wikipedia.org/wiki/Public-key_cryptography" TargetMode="External"/><Relationship Id="rId12" Type="http://schemas.openxmlformats.org/officeDocument/2006/relationships/hyperlink" Target="https://en.wikipedia.org/wiki/Message_authentication_code" TargetMode="External"/><Relationship Id="rId13" Type="http://schemas.openxmlformats.org/officeDocument/2006/relationships/hyperlink" Target="https://en.wikipedia.org/wiki/HTTPS#cite_note-HTTP_Over_TLS-1" TargetMode="External"/><Relationship Id="rId14" Type="http://schemas.openxmlformats.org/officeDocument/2006/relationships/hyperlink" Target="https://en.wikipedia.org/wiki/HTTPS#cite_note-Enabling_HTTP_Over_SSL-2" TargetMode="External"/><Relationship Id="rId15" Type="http://schemas.openxmlformats.org/officeDocument/2006/relationships/hyperlink" Target="https://en.wikipedia.org/wiki/HTTPS#cite_note-Secure_your_site_with_HTTPS-3" TargetMode="External"/><Relationship Id="rId16" Type="http://schemas.openxmlformats.org/officeDocument/2006/relationships/hyperlink" Target="https://en.wikipedia.org/wiki/HTTPS#cite_note-What_is_HTTPS.3F-4" TargetMode="External"/><Relationship Id="rId17" Type="http://schemas.openxmlformats.org/officeDocument/2006/relationships/hyperlink" Target="https://en.wikipedia.org/wiki/Communications_protocol" TargetMode="External"/><Relationship Id="rId18" Type="http://schemas.openxmlformats.org/officeDocument/2006/relationships/hyperlink" Target="https://en.wikipedia.org/wiki/Secure_communication" TargetMode="External"/><Relationship Id="rId19" Type="http://schemas.openxmlformats.org/officeDocument/2006/relationships/hyperlink" Target="https://en.wikipedia.org/wiki/Network_operating_system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en.wikipedia.org/wiki/Authorization" TargetMode="External"/><Relationship Id="rId3" Type="http://schemas.openxmlformats.org/officeDocument/2006/relationships/hyperlink" Target="https://en.wikipedia.org/wiki/Information_security" TargetMode="External"/><Relationship Id="rId4" Type="http://schemas.openxmlformats.org/officeDocument/2006/relationships/hyperlink" Target="https://en.wikipedia.org/wiki/Computer_security" TargetMode="External"/><Relationship Id="rId5" Type="http://schemas.openxmlformats.org/officeDocument/2006/relationships/hyperlink" Target="https://en.wikipedia.org/wiki/Access_control" TargetMode="External"/><Relationship Id="rId6" Type="http://schemas.openxmlformats.org/officeDocument/2006/relationships/hyperlink" Target="https://en.wikipedia.org/wiki/Authorization#cite_note-1" TargetMode="External"/><Relationship Id="rId7" Type="http://schemas.openxmlformats.org/officeDocument/2006/relationships/hyperlink" Target="https://en.wikipedia.org/wiki/Cryptographic_protocol" TargetMode="External"/><Relationship Id="rId8" Type="http://schemas.openxmlformats.org/officeDocument/2006/relationships/hyperlink" Target="https://en.wikipedia.org/wiki/Communications_security" TargetMode="Externa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9.tiff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0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1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818601" y="1415627"/>
            <a:ext cx="7129455" cy="1494647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2000" dirty="0" smtClean="0"/>
              <a:t>COMS E6998: </a:t>
            </a:r>
            <a:r>
              <a:rPr lang="en-US" sz="2000" b="1" dirty="0" smtClean="0"/>
              <a:t>Microservices and Cloud Applications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1400" i="1" dirty="0" smtClean="0"/>
              <a:t>Lecture 6: OAuth2, FB, </a:t>
            </a:r>
            <a:r>
              <a:rPr lang="en-US" sz="1400" i="1" strike="sngStrike" dirty="0" smtClean="0"/>
              <a:t>Twitter,</a:t>
            </a:r>
            <a:r>
              <a:rPr lang="en-US" sz="1400" i="1" dirty="0" smtClean="0"/>
              <a:t> Cloud/AWS Security, </a:t>
            </a:r>
            <a:r>
              <a:rPr lang="en-US" sz="1400" i="1" strike="sngStrike" dirty="0" smtClean="0"/>
              <a:t>12 Factor Applications</a:t>
            </a:r>
          </a:p>
        </p:txBody>
      </p:sp>
      <p:sp>
        <p:nvSpPr>
          <p:cNvPr id="2" name="Rectangle 1"/>
          <p:cNvSpPr/>
          <p:nvPr/>
        </p:nvSpPr>
        <p:spPr>
          <a:xfrm>
            <a:off x="1771650" y="171450"/>
            <a:ext cx="3476625" cy="685800"/>
          </a:xfrm>
          <a:prstGeom prst="rect">
            <a:avLst/>
          </a:prstGeom>
          <a:solidFill>
            <a:schemeClr val="tx2"/>
          </a:solidFill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smtClean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381125" y="295275"/>
            <a:ext cx="3343275" cy="21907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endParaRPr lang="en-US" sz="1400" dirty="0" smtClean="0">
              <a:latin typeface="+mn-lt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1891257" y="3165869"/>
            <a:ext cx="5508625" cy="553998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Dr. Donald F. Ferguson</a:t>
            </a:r>
            <a:endParaRPr lang="en-US" dirty="0"/>
          </a:p>
          <a:p>
            <a:r>
              <a:rPr lang="en-US" dirty="0" smtClean="0"/>
              <a:t>dff9@columbia.edu</a:t>
            </a:r>
          </a:p>
        </p:txBody>
      </p:sp>
    </p:spTree>
    <p:extLst>
      <p:ext uri="{BB962C8B-B14F-4D97-AF65-F5344CB8AC3E}">
        <p14:creationId xmlns:p14="http://schemas.microsoft.com/office/powerpoint/2010/main" val="83908105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 Diagrams Explaining HTTPS/TLS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57" y="583970"/>
            <a:ext cx="3590217" cy="428021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9229" y="713578"/>
            <a:ext cx="5361326" cy="4020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030815"/>
      </p:ext>
    </p:extLst>
  </p:cSld>
  <p:clrMapOvr>
    <a:masterClrMapping/>
  </p:clrMapOvr>
  <p:transition spd="med">
    <p:wipe dir="r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HTTPS Example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102" y="583970"/>
            <a:ext cx="8046720" cy="3187647"/>
          </a:xfrm>
          <a:prstGeom prst="rect">
            <a:avLst/>
          </a:prstGeom>
          <a:ln>
            <a:solidFill>
              <a:srgbClr val="444444"/>
            </a:solidFill>
          </a:ln>
        </p:spPr>
      </p:pic>
      <p:sp>
        <p:nvSpPr>
          <p:cNvPr id="5" name="Rectangle 4"/>
          <p:cNvSpPr/>
          <p:nvPr/>
        </p:nvSpPr>
        <p:spPr>
          <a:xfrm>
            <a:off x="892454" y="819303"/>
            <a:ext cx="2838298" cy="152465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42900" indent="-342900" algn="ctr">
              <a:buFont typeface="Arial" charset="0"/>
              <a:buChar char="•"/>
            </a:pPr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572964" y="1294790"/>
            <a:ext cx="2835858" cy="1360628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42900" indent="-342900" algn="ctr">
              <a:buFont typeface="Arial" charset="0"/>
              <a:buChar char="•"/>
            </a:pP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70662" y="1594714"/>
            <a:ext cx="1938528" cy="89245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42900" indent="-342900" algn="ctr">
              <a:buFont typeface="Arial" charset="0"/>
              <a:buChar char="•"/>
            </a:pPr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>
          <a:xfrm>
            <a:off x="362102" y="3666161"/>
            <a:ext cx="8267140" cy="986305"/>
          </a:xfrm>
          <a:solidFill>
            <a:schemeClr val="tx2"/>
          </a:solidFill>
        </p:spPr>
        <p:txBody>
          <a:bodyPr>
            <a:normAutofit lnSpcReduction="10000"/>
          </a:bodyPr>
          <a:lstStyle/>
          <a:p>
            <a:r>
              <a:rPr lang="en-US" sz="1600" dirty="0" smtClean="0">
                <a:solidFill>
                  <a:srgbClr val="7030A0"/>
                </a:solidFill>
              </a:rPr>
              <a:t>I am connected to the owner of </a:t>
            </a:r>
            <a:r>
              <a:rPr lang="en-US" sz="1600" i="1" dirty="0" err="1" smtClean="0">
                <a:solidFill>
                  <a:srgbClr val="7030A0"/>
                </a:solidFill>
              </a:rPr>
              <a:t>bankofamerica.com</a:t>
            </a:r>
            <a:r>
              <a:rPr lang="en-US" sz="1600" i="1" dirty="0">
                <a:solidFill>
                  <a:srgbClr val="7030A0"/>
                </a:solidFill>
              </a:rPr>
              <a:t> </a:t>
            </a:r>
            <a:r>
              <a:rPr lang="en-US" sz="1600" i="1" dirty="0" smtClean="0">
                <a:solidFill>
                  <a:srgbClr val="7030A0"/>
                </a:solidFill>
                <a:sym typeface="Wingdings"/>
              </a:rPr>
              <a:t></a:t>
            </a:r>
          </a:p>
          <a:p>
            <a:r>
              <a:rPr lang="en-US" sz="1600" dirty="0" smtClean="0">
                <a:solidFill>
                  <a:srgbClr val="FF0000"/>
                </a:solidFill>
                <a:sym typeface="Wingdings"/>
              </a:rPr>
              <a:t>I can send the site a shared secret, and be sure no one else can see it.</a:t>
            </a:r>
          </a:p>
          <a:p>
            <a:r>
              <a:rPr lang="en-US" sz="1600" dirty="0" smtClean="0">
                <a:solidFill>
                  <a:srgbClr val="00B050"/>
                </a:solidFill>
                <a:sym typeface="Wingdings"/>
              </a:rPr>
              <a:t>This works for REST because REST is still HTTP(S).</a:t>
            </a:r>
            <a:endParaRPr lang="en-US" sz="16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7669502"/>
      </p:ext>
    </p:extLst>
  </p:cSld>
  <p:clrMapOvr>
    <a:masterClrMapping/>
  </p:clrMapOvr>
  <p:transition spd="med">
    <p:wipe dir="r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Certificate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865" y="654674"/>
            <a:ext cx="8405165" cy="3963057"/>
          </a:xfrm>
          <a:prstGeom prst="rect">
            <a:avLst/>
          </a:prstGeom>
          <a:ln>
            <a:solidFill>
              <a:srgbClr val="002060"/>
            </a:solidFill>
          </a:ln>
        </p:spPr>
      </p:pic>
      <p:sp>
        <p:nvSpPr>
          <p:cNvPr id="4" name="Rectangle 3"/>
          <p:cNvSpPr/>
          <p:nvPr/>
        </p:nvSpPr>
        <p:spPr>
          <a:xfrm>
            <a:off x="2954121" y="1038757"/>
            <a:ext cx="2890723" cy="3578973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42900" indent="-342900" algn="ctr">
              <a:buFont typeface="Arial" charset="0"/>
              <a:buChar char="•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186511"/>
      </p:ext>
    </p:extLst>
  </p:cSld>
  <p:clrMapOvr>
    <a:masterClrMapping/>
  </p:clrMapOvr>
  <p:transition spd="med">
    <p:wipe dir="r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Your Certificate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" y="583970"/>
            <a:ext cx="8010144" cy="412321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954121" y="971769"/>
            <a:ext cx="2890723" cy="3735416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42900" indent="-342900" algn="ctr">
              <a:buFont typeface="Arial" charset="0"/>
              <a:buChar char="•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0246"/>
      </p:ext>
    </p:extLst>
  </p:cSld>
  <p:clrMapOvr>
    <a:masterClrMapping/>
  </p:clrMapOvr>
  <p:transition spd="med">
    <p:wipe dir="r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Your Certificate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379" y="498030"/>
            <a:ext cx="6563696" cy="4133406"/>
          </a:xfrm>
          <a:prstGeom prst="rect">
            <a:avLst/>
          </a:prstGeom>
          <a:ln>
            <a:solidFill>
              <a:srgbClr val="002060"/>
            </a:solidFill>
          </a:ln>
        </p:spPr>
      </p:pic>
      <p:sp>
        <p:nvSpPr>
          <p:cNvPr id="4" name="Rectangle 3"/>
          <p:cNvSpPr/>
          <p:nvPr/>
        </p:nvSpPr>
        <p:spPr>
          <a:xfrm>
            <a:off x="1331367" y="2779776"/>
            <a:ext cx="4513478" cy="811988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42900" indent="-342900" algn="ctr">
              <a:buFont typeface="Arial" charset="0"/>
              <a:buChar char="•"/>
            </a:pP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801227" y="1562471"/>
            <a:ext cx="621437" cy="45719"/>
          </a:xfrm>
          <a:prstGeom prst="rect">
            <a:avLst/>
          </a:prstGeom>
          <a:solidFill>
            <a:srgbClr val="0070C0"/>
          </a:solidFill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42900" indent="-342900" algn="ctr">
              <a:buFont typeface="Arial" charset="0"/>
              <a:buChar char="•"/>
            </a:pPr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801226" y="3064277"/>
            <a:ext cx="621437" cy="45719"/>
          </a:xfrm>
          <a:prstGeom prst="rect">
            <a:avLst/>
          </a:prstGeom>
          <a:solidFill>
            <a:srgbClr val="0070C0"/>
          </a:solidFill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42900" indent="-342900" algn="ctr">
              <a:buFont typeface="Arial" charset="0"/>
              <a:buChar char="•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02213"/>
      </p:ext>
    </p:extLst>
  </p:cSld>
  <p:clrMapOvr>
    <a:masterClrMapping/>
  </p:clrMapOvr>
  <p:transition spd="med">
    <p:wipe dir="r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Your Certificate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771" y="583970"/>
            <a:ext cx="8171078" cy="409567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25904" y="1075334"/>
            <a:ext cx="7745174" cy="811988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42900" indent="-342900" algn="ctr">
              <a:buFont typeface="Arial" charset="0"/>
              <a:buChar char="•"/>
            </a:pP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25904" y="583970"/>
            <a:ext cx="3385315" cy="38779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42900" indent="-342900" algn="ctr">
              <a:buFont typeface="Arial" charset="0"/>
              <a:buChar char="•"/>
            </a:pPr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629374" y="3852909"/>
            <a:ext cx="621437" cy="45719"/>
          </a:xfrm>
          <a:prstGeom prst="rect">
            <a:avLst/>
          </a:prstGeom>
          <a:solidFill>
            <a:srgbClr val="0070C0"/>
          </a:solidFill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42900" indent="-342900" algn="ctr">
              <a:buFont typeface="Arial" charset="0"/>
              <a:buChar char="•"/>
            </a:pPr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666583" y="4012707"/>
            <a:ext cx="621437" cy="45719"/>
          </a:xfrm>
          <a:prstGeom prst="rect">
            <a:avLst/>
          </a:prstGeom>
          <a:solidFill>
            <a:srgbClr val="0070C0"/>
          </a:solidFill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42900" indent="-342900" algn="ctr">
              <a:buFont typeface="Arial" charset="0"/>
              <a:buChar char="•"/>
            </a:pPr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940092" y="4149645"/>
            <a:ext cx="621437" cy="45719"/>
          </a:xfrm>
          <a:prstGeom prst="rect">
            <a:avLst/>
          </a:prstGeom>
          <a:solidFill>
            <a:srgbClr val="0070C0"/>
          </a:solidFill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42900" indent="-342900" algn="ctr">
              <a:buFont typeface="Arial" charset="0"/>
              <a:buChar char="•"/>
            </a:pPr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977301" y="4423364"/>
            <a:ext cx="621437" cy="45719"/>
          </a:xfrm>
          <a:prstGeom prst="rect">
            <a:avLst/>
          </a:prstGeom>
          <a:solidFill>
            <a:srgbClr val="0070C0"/>
          </a:solidFill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42900" indent="-342900" algn="ctr">
              <a:buFont typeface="Arial" charset="0"/>
              <a:buChar char="•"/>
            </a:pPr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964131" y="4184345"/>
            <a:ext cx="621437" cy="45719"/>
          </a:xfrm>
          <a:prstGeom prst="rect">
            <a:avLst/>
          </a:prstGeom>
          <a:solidFill>
            <a:srgbClr val="0070C0"/>
          </a:solidFill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42900" indent="-342900" algn="ctr">
              <a:buFont typeface="Arial" charset="0"/>
              <a:buChar char="•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998943"/>
      </p:ext>
    </p:extLst>
  </p:cSld>
  <p:clrMapOvr>
    <a:masterClrMapping/>
  </p:clrMapOvr>
  <p:transition spd="med">
    <p:wipe dir="r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Obtaining a Certificate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532" y="583970"/>
            <a:ext cx="7148068" cy="4039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329163"/>
      </p:ext>
    </p:extLst>
  </p:cSld>
  <p:clrMapOvr>
    <a:masterClrMapping/>
  </p:clrMapOvr>
  <p:transition spd="med">
    <p:wipe dir="r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313" y="102229"/>
            <a:ext cx="7263994" cy="2790585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228" y="2892814"/>
            <a:ext cx="7915046" cy="1806909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4" name="Curved Right Arrow 3"/>
          <p:cNvSpPr/>
          <p:nvPr/>
        </p:nvSpPr>
        <p:spPr>
          <a:xfrm>
            <a:off x="4937760" y="2567635"/>
            <a:ext cx="1265530" cy="1909268"/>
          </a:xfrm>
          <a:prstGeom prst="curvedRightArrow">
            <a:avLst/>
          </a:prstGeom>
          <a:solidFill>
            <a:srgbClr val="0070C0"/>
          </a:solidFill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42900" indent="-342900" algn="ctr">
              <a:buFont typeface="Arial" charset="0"/>
              <a:buChar char="•"/>
            </a:pPr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2688451"/>
      </p:ext>
    </p:extLst>
  </p:cSld>
  <p:clrMapOvr>
    <a:masterClrMapping/>
  </p:clrMapOvr>
  <p:transition spd="med">
    <p:wipe dir="r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299" y="197510"/>
            <a:ext cx="8221018" cy="3700948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2065336772"/>
      </p:ext>
    </p:extLst>
  </p:cSld>
  <p:clrMapOvr>
    <a:masterClrMapping/>
  </p:clrMapOvr>
  <p:transition spd="med">
    <p:wipe dir="r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DNS Info</a:t>
            </a:r>
            <a:endParaRPr lang="en-US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0435" y="390071"/>
            <a:ext cx="6694724" cy="4375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058224"/>
      </p:ext>
    </p:extLst>
  </p:cSld>
  <p:clrMapOvr>
    <a:masterClrMapping/>
  </p:clrMapOvr>
  <p:transition spd="med"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Contents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6993587"/>
      </p:ext>
    </p:extLst>
  </p:cSld>
  <p:clrMapOvr>
    <a:masterClrMapping/>
  </p:clrMapOvr>
  <p:transition spd="med">
    <p:wipe dir="r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8213" y="120454"/>
            <a:ext cx="5732347" cy="445245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948971" y="3320249"/>
            <a:ext cx="621437" cy="45719"/>
          </a:xfrm>
          <a:prstGeom prst="rect">
            <a:avLst/>
          </a:prstGeom>
          <a:solidFill>
            <a:srgbClr val="0070C0"/>
          </a:solidFill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42900" indent="-342900" algn="ctr">
              <a:buFont typeface="Arial" charset="0"/>
              <a:buChar char="•"/>
            </a:pPr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3570408" y="3639845"/>
            <a:ext cx="621437" cy="45719"/>
          </a:xfrm>
          <a:prstGeom prst="rect">
            <a:avLst/>
          </a:prstGeom>
          <a:solidFill>
            <a:srgbClr val="0070C0"/>
          </a:solidFill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42900" indent="-342900" algn="ctr">
              <a:buFont typeface="Arial" charset="0"/>
              <a:buChar char="•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56896"/>
      </p:ext>
    </p:extLst>
  </p:cSld>
  <p:clrMapOvr>
    <a:masterClrMapping/>
  </p:clrMapOvr>
  <p:transition spd="med">
    <p:wipe dir="r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167" y="226771"/>
            <a:ext cx="8530593" cy="4280892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3" name="Rectangle 2"/>
          <p:cNvSpPr/>
          <p:nvPr/>
        </p:nvSpPr>
        <p:spPr>
          <a:xfrm flipV="1">
            <a:off x="2869072" y="2663300"/>
            <a:ext cx="1285678" cy="106533"/>
          </a:xfrm>
          <a:prstGeom prst="rect">
            <a:avLst/>
          </a:prstGeom>
          <a:solidFill>
            <a:srgbClr val="0070C0"/>
          </a:solidFill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42900" indent="-342900" algn="ctr">
              <a:buFont typeface="Arial" charset="0"/>
              <a:buChar char="•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286218"/>
      </p:ext>
    </p:extLst>
  </p:cSld>
  <p:clrMapOvr>
    <a:masterClrMapping/>
  </p:clrMapOvr>
  <p:transition spd="med">
    <p:wipe dir="r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Success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904" y="583970"/>
            <a:ext cx="7827264" cy="401804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735907" y="3630968"/>
            <a:ext cx="621437" cy="45719"/>
          </a:xfrm>
          <a:prstGeom prst="rect">
            <a:avLst/>
          </a:prstGeom>
          <a:solidFill>
            <a:srgbClr val="0070C0"/>
          </a:solidFill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42900" indent="-342900" algn="ctr">
              <a:buFont typeface="Arial" charset="0"/>
              <a:buChar char="•"/>
            </a:pP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567231" y="3773010"/>
            <a:ext cx="1019348" cy="45719"/>
          </a:xfrm>
          <a:prstGeom prst="rect">
            <a:avLst/>
          </a:prstGeom>
          <a:solidFill>
            <a:srgbClr val="0070C0"/>
          </a:solidFill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42900" indent="-342900" algn="ctr">
              <a:buFont typeface="Arial" charset="0"/>
              <a:buChar char="•"/>
            </a:pPr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217433" y="3960921"/>
            <a:ext cx="1019348" cy="45719"/>
          </a:xfrm>
          <a:prstGeom prst="rect">
            <a:avLst/>
          </a:prstGeom>
          <a:solidFill>
            <a:srgbClr val="0070C0"/>
          </a:solidFill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42900" indent="-342900" algn="ctr">
              <a:buFont typeface="Arial" charset="0"/>
              <a:buChar char="•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44677"/>
      </p:ext>
    </p:extLst>
  </p:cSld>
  <p:clrMapOvr>
    <a:masterClrMapping/>
  </p:clrMapOvr>
  <p:transition spd="med">
    <p:wipe dir="r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CloudFront</a:t>
            </a:r>
            <a:r>
              <a:rPr lang="en-US" dirty="0" smtClean="0"/>
              <a:t> Distribution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578" y="659767"/>
            <a:ext cx="6984394" cy="3892380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4" name="Rectangle 3"/>
          <p:cNvSpPr/>
          <p:nvPr/>
        </p:nvSpPr>
        <p:spPr>
          <a:xfrm flipV="1">
            <a:off x="2553005" y="2991915"/>
            <a:ext cx="4220870" cy="590521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42900" indent="-342900" algn="ctr">
              <a:buFont typeface="Arial" charset="0"/>
              <a:buChar char="•"/>
            </a:pP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546942" y="2605957"/>
            <a:ext cx="2400316" cy="1828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42900" indent="-342900" algn="ctr">
              <a:buFont typeface="Arial" charset="0"/>
              <a:buChar char="•"/>
            </a:pPr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097367" y="1899822"/>
            <a:ext cx="1019348" cy="45719"/>
          </a:xfrm>
          <a:prstGeom prst="rect">
            <a:avLst/>
          </a:prstGeom>
          <a:solidFill>
            <a:srgbClr val="0070C0"/>
          </a:solidFill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42900" indent="-342900" algn="ctr">
              <a:buFont typeface="Arial" charset="0"/>
              <a:buChar char="•"/>
            </a:pP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097367" y="3236851"/>
            <a:ext cx="1019348" cy="45719"/>
          </a:xfrm>
          <a:prstGeom prst="rect">
            <a:avLst/>
          </a:prstGeom>
          <a:solidFill>
            <a:srgbClr val="0070C0"/>
          </a:solidFill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42900" indent="-342900" algn="ctr">
              <a:buFont typeface="Arial" charset="0"/>
              <a:buChar char="•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945668"/>
      </p:ext>
    </p:extLst>
  </p:cSld>
  <p:clrMapOvr>
    <a:masterClrMapping/>
  </p:clrMapOvr>
  <p:transition spd="med">
    <p:wipe dir="r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CloudFront</a:t>
            </a:r>
            <a:r>
              <a:rPr lang="en-US" dirty="0" smtClean="0"/>
              <a:t> Distribution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825" y="583970"/>
            <a:ext cx="8324698" cy="1979349"/>
          </a:xfrm>
          <a:prstGeom prst="rect">
            <a:avLst/>
          </a:prstGeom>
          <a:ln>
            <a:solidFill>
              <a:srgbClr val="444444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825" y="2619558"/>
            <a:ext cx="8389172" cy="2040224"/>
          </a:xfrm>
          <a:prstGeom prst="rect">
            <a:avLst/>
          </a:prstGeom>
          <a:ln>
            <a:solidFill>
              <a:srgbClr val="444444"/>
            </a:solidFill>
          </a:ln>
        </p:spPr>
      </p:pic>
    </p:spTree>
    <p:extLst>
      <p:ext uri="{BB962C8B-B14F-4D97-AF65-F5344CB8AC3E}">
        <p14:creationId xmlns:p14="http://schemas.microsoft.com/office/powerpoint/2010/main" val="1761409445"/>
      </p:ext>
    </p:extLst>
  </p:cSld>
  <p:clrMapOvr>
    <a:masterClrMapping/>
  </p:clrMapOvr>
  <p:transition spd="med">
    <p:wipe dir="r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Behaviors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374" y="648271"/>
            <a:ext cx="8800186" cy="325732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 flipV="1">
            <a:off x="1243584" y="1046072"/>
            <a:ext cx="3065069" cy="34381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42900" indent="-342900" algn="ctr">
              <a:buFont typeface="Arial" charset="0"/>
              <a:buChar char="•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191733"/>
      </p:ext>
    </p:extLst>
  </p:cSld>
  <p:clrMapOvr>
    <a:masterClrMapping/>
  </p:clrMapOvr>
  <p:transition spd="med">
    <p:wipe dir="r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Behavior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501" y="694945"/>
            <a:ext cx="5367519" cy="3790188"/>
          </a:xfrm>
          <a:prstGeom prst="rect">
            <a:avLst/>
          </a:prstGeom>
          <a:ln>
            <a:solidFill>
              <a:srgbClr val="444444"/>
            </a:solidFill>
          </a:ln>
        </p:spPr>
      </p:pic>
      <p:sp>
        <p:nvSpPr>
          <p:cNvPr id="5" name="Rectangle 4"/>
          <p:cNvSpPr/>
          <p:nvPr/>
        </p:nvSpPr>
        <p:spPr>
          <a:xfrm flipV="1">
            <a:off x="1967789" y="1784907"/>
            <a:ext cx="3065069" cy="34381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42900" indent="-342900" algn="ctr">
              <a:buFont typeface="Arial" charset="0"/>
              <a:buChar char="•"/>
            </a:pPr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846146" y="1675639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2000" smtClean="0">
                <a:solidFill>
                  <a:srgbClr val="FF0000"/>
                </a:solidFill>
                <a:latin typeface="+mn-lt"/>
              </a:rPr>
              <a:t>Invoke application</a:t>
            </a:r>
            <a:br>
              <a:rPr lang="en-US" sz="2000" smtClean="0">
                <a:solidFill>
                  <a:srgbClr val="FF0000"/>
                </a:solidFill>
                <a:latin typeface="+mn-lt"/>
              </a:rPr>
            </a:br>
            <a:r>
              <a:rPr lang="en-US" sz="2000" smtClean="0">
                <a:solidFill>
                  <a:srgbClr val="FF0000"/>
                </a:solidFill>
                <a:latin typeface="+mn-lt"/>
              </a:rPr>
              <a:t>REST APIs via API Gateway</a:t>
            </a:r>
            <a:endParaRPr lang="en-US" sz="2000" dirty="0" smtClean="0">
              <a:solidFill>
                <a:srgbClr val="FF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26170909"/>
      </p:ext>
    </p:extLst>
  </p:cSld>
  <p:clrMapOvr>
    <a:masterClrMapping/>
  </p:clrMapOvr>
  <p:transition spd="med">
    <p:wipe dir="r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API Gateway Stage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335" y="2968503"/>
            <a:ext cx="5809934" cy="1896105"/>
          </a:xfrm>
          <a:prstGeom prst="rect">
            <a:avLst/>
          </a:prstGeom>
          <a:ln>
            <a:solidFill>
              <a:srgbClr val="444444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335" y="583970"/>
            <a:ext cx="6722669" cy="2475136"/>
          </a:xfrm>
          <a:prstGeom prst="rect">
            <a:avLst/>
          </a:prstGeom>
          <a:ln>
            <a:solidFill>
              <a:srgbClr val="444444"/>
            </a:solidFill>
          </a:ln>
        </p:spPr>
      </p:pic>
      <p:sp>
        <p:nvSpPr>
          <p:cNvPr id="5" name="Rectangle 4"/>
          <p:cNvSpPr/>
          <p:nvPr/>
        </p:nvSpPr>
        <p:spPr>
          <a:xfrm flipV="1">
            <a:off x="7421314" y="1223167"/>
            <a:ext cx="226771" cy="17453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42900" indent="-342900" algn="ctr">
              <a:buFont typeface="Arial" charset="0"/>
              <a:buChar char="•"/>
            </a:pP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228977" y="1463861"/>
            <a:ext cx="1019348" cy="45719"/>
          </a:xfrm>
          <a:prstGeom prst="rect">
            <a:avLst/>
          </a:prstGeom>
          <a:solidFill>
            <a:srgbClr val="0070C0"/>
          </a:solidFill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42900" indent="-342900" algn="ctr">
              <a:buFont typeface="Arial" charset="0"/>
              <a:buChar char="•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8238913"/>
      </p:ext>
    </p:extLst>
  </p:cSld>
  <p:clrMapOvr>
    <a:masterClrMapping/>
  </p:clrMapOvr>
  <p:transition spd="med">
    <p:wipe dir="r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Implementation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955" y="651187"/>
            <a:ext cx="6318578" cy="388515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 flipV="1">
            <a:off x="1404518" y="4332982"/>
            <a:ext cx="4246517" cy="20335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42900" indent="-342900" algn="ctr">
              <a:buFont typeface="Arial" charset="0"/>
              <a:buChar char="•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331134"/>
      </p:ext>
    </p:extLst>
  </p:cSld>
  <p:clrMapOvr>
    <a:masterClrMapping/>
  </p:clrMapOvr>
  <p:transition spd="med">
    <p:wipe dir="r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324" y="719886"/>
            <a:ext cx="7761427" cy="39368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Behaviors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 flipV="1">
            <a:off x="1480398" y="719886"/>
            <a:ext cx="3065069" cy="34381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42900" indent="-342900" algn="ctr">
              <a:buFont typeface="Arial" charset="0"/>
              <a:buChar char="•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849443"/>
      </p:ext>
    </p:extLst>
  </p:cSld>
  <p:clrMapOvr>
    <a:masterClrMapping/>
  </p:clrMapOvr>
  <p:transition spd="med">
    <p:wipe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738835"/>
            <a:ext cx="8267140" cy="3776409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/>
              <a:t>Questions, Comments, Discussion?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/>
              <a:t>(Web/Cloud) Security Concepts 101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/>
              <a:t>Concepts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/>
              <a:t>HTTPS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/>
              <a:t>Certificates, DNS, </a:t>
            </a:r>
            <a:r>
              <a:rPr lang="mr-IN" dirty="0" smtClean="0"/>
              <a:t>…</a:t>
            </a:r>
            <a:endParaRPr lang="en-US" dirty="0" smtClean="0"/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/>
              <a:t>Authentication and Registration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err="1" smtClean="0"/>
              <a:t>SeekaTV</a:t>
            </a:r>
            <a:r>
              <a:rPr lang="en-US" dirty="0" smtClean="0"/>
              <a:t> demos: Email, Facebook, Twitter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/>
              <a:t>Email registration/login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/>
              <a:t>Social network registration/login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/>
              <a:t>OAuth2 Overview; Facebook, Twitter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/>
              <a:t>Cloud Security Concepts and AWS Realization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/>
              <a:t>Overview: Identity, Role, Resource, Policy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/>
              <a:t>Application level versus AWS security management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/>
              <a:t>Services and subsystems security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/>
              <a:t>Project 4: Simple Security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/>
              <a:t>12 Factor Application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2936374"/>
      </p:ext>
    </p:extLst>
  </p:cSld>
  <p:clrMapOvr>
    <a:masterClrMapping/>
  </p:clrMapOvr>
  <p:transition spd="med">
    <p:wipe dir="r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Behavior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868" y="643592"/>
            <a:ext cx="5487573" cy="3943952"/>
          </a:xfrm>
          <a:prstGeom prst="rect">
            <a:avLst/>
          </a:prstGeom>
          <a:ln>
            <a:solidFill>
              <a:srgbClr val="444444"/>
            </a:solidFill>
          </a:ln>
        </p:spPr>
      </p:pic>
      <p:sp>
        <p:nvSpPr>
          <p:cNvPr id="4" name="Rectangle 3"/>
          <p:cNvSpPr/>
          <p:nvPr/>
        </p:nvSpPr>
        <p:spPr>
          <a:xfrm flipV="1">
            <a:off x="2084832" y="1667864"/>
            <a:ext cx="3065069" cy="343816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42900" indent="-342900" algn="ctr">
              <a:buFont typeface="Arial" charset="0"/>
              <a:buChar char="•"/>
            </a:pPr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809441" y="1554480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2000" smtClean="0">
                <a:solidFill>
                  <a:srgbClr val="7030A0"/>
                </a:solidFill>
                <a:latin typeface="+mn-lt"/>
              </a:rPr>
              <a:t>Static content in S3</a:t>
            </a:r>
            <a:endParaRPr lang="en-US" sz="2000" dirty="0" err="1" smtClean="0">
              <a:solidFill>
                <a:srgbClr val="7030A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88520902"/>
      </p:ext>
    </p:extLst>
  </p:cSld>
  <p:clrMapOvr>
    <a:masterClrMapping/>
  </p:clrMapOvr>
  <p:transition spd="med">
    <p:wipe dir="r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Implementation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553" y="1223004"/>
            <a:ext cx="7068106" cy="3487755"/>
          </a:xfrm>
          <a:prstGeom prst="rect">
            <a:avLst/>
          </a:prstGeom>
          <a:ln>
            <a:solidFill>
              <a:srgbClr val="444444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4199" y="196172"/>
            <a:ext cx="4250831" cy="3695090"/>
          </a:xfrm>
          <a:prstGeom prst="rect">
            <a:avLst/>
          </a:prstGeom>
          <a:ln>
            <a:solidFill>
              <a:srgbClr val="444444"/>
            </a:solidFill>
          </a:ln>
        </p:spPr>
      </p:pic>
      <p:cxnSp>
        <p:nvCxnSpPr>
          <p:cNvPr id="6" name="Straight Arrow Connector 5"/>
          <p:cNvCxnSpPr/>
          <p:nvPr/>
        </p:nvCxnSpPr>
        <p:spPr>
          <a:xfrm flipV="1">
            <a:off x="1667866" y="2194560"/>
            <a:ext cx="2721254" cy="203362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 flipV="1">
            <a:off x="4583512" y="2306670"/>
            <a:ext cx="2863944" cy="2609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42900" indent="-342900" algn="ctr">
              <a:buFont typeface="Arial" charset="0"/>
              <a:buChar char="•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18892"/>
      </p:ext>
    </p:extLst>
  </p:cSld>
  <p:clrMapOvr>
    <a:masterClrMapping/>
  </p:clrMapOvr>
  <p:transition spd="med">
    <p:wipe dir="r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All of this to securely get to </a:t>
            </a:r>
            <a:r>
              <a:rPr lang="mr-IN" dirty="0" smtClean="0"/>
              <a:t>…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819" y="881856"/>
            <a:ext cx="8083296" cy="3401909"/>
          </a:xfrm>
          <a:prstGeom prst="rect">
            <a:avLst/>
          </a:prstGeom>
          <a:ln>
            <a:solidFill>
              <a:srgbClr val="444444"/>
            </a:solidFill>
          </a:ln>
        </p:spPr>
      </p:pic>
    </p:spTree>
    <p:extLst>
      <p:ext uri="{BB962C8B-B14F-4D97-AF65-F5344CB8AC3E}">
        <p14:creationId xmlns:p14="http://schemas.microsoft.com/office/powerpoint/2010/main" val="1860113304"/>
      </p:ext>
    </p:extLst>
  </p:cSld>
  <p:clrMapOvr>
    <a:masterClrMapping/>
  </p:clrMapOvr>
  <p:transition spd="med">
    <p:wipe dir="r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Did We Set Up?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190196" y="950974"/>
            <a:ext cx="4059936" cy="3545980"/>
          </a:xfrm>
        </p:spPr>
        <p:txBody>
          <a:bodyPr/>
          <a:lstStyle/>
          <a:p>
            <a:r>
              <a:rPr lang="en-US" dirty="0" smtClean="0"/>
              <a:t>We</a:t>
            </a:r>
          </a:p>
          <a:p>
            <a:pPr lvl="1"/>
            <a:r>
              <a:rPr lang="en-US" dirty="0" smtClean="0"/>
              <a:t>Provide ownership of a domain.</a:t>
            </a:r>
          </a:p>
          <a:p>
            <a:pPr lvl="1"/>
            <a:r>
              <a:rPr lang="en-US" dirty="0" smtClean="0"/>
              <a:t>Obtained a certificate.</a:t>
            </a:r>
          </a:p>
          <a:p>
            <a:pPr lvl="1"/>
            <a:r>
              <a:rPr lang="en-US" dirty="0" smtClean="0"/>
              <a:t>Installed the certificate.</a:t>
            </a:r>
          </a:p>
          <a:p>
            <a:r>
              <a:rPr lang="en-US" dirty="0" smtClean="0"/>
              <a:t>Alice</a:t>
            </a:r>
          </a:p>
          <a:p>
            <a:pPr lvl="1"/>
            <a:r>
              <a:rPr lang="en-US" dirty="0" smtClean="0"/>
              <a:t>Whether a person or REST client.</a:t>
            </a:r>
          </a:p>
          <a:p>
            <a:pPr lvl="1"/>
            <a:r>
              <a:rPr lang="en-US" dirty="0" smtClean="0"/>
              <a:t>Can </a:t>
            </a:r>
            <a:r>
              <a:rPr lang="en-US" i="1" dirty="0" smtClean="0"/>
              <a:t>authenticate</a:t>
            </a:r>
            <a:r>
              <a:rPr lang="en-US" dirty="0" smtClean="0"/>
              <a:t> Bob.</a:t>
            </a:r>
          </a:p>
          <a:p>
            <a:pPr lvl="1"/>
            <a:r>
              <a:rPr lang="en-US" dirty="0" smtClean="0"/>
              <a:t>And </a:t>
            </a:r>
            <a:r>
              <a:rPr lang="en-US" i="1" dirty="0" smtClean="0"/>
              <a:t>authenticate</a:t>
            </a:r>
            <a:r>
              <a:rPr lang="en-US" dirty="0" smtClean="0"/>
              <a:t> to Bob if, </a:t>
            </a:r>
          </a:p>
          <a:p>
            <a:pPr lvl="2"/>
            <a:r>
              <a:rPr lang="en-US" dirty="0" smtClean="0"/>
              <a:t>They share a secret</a:t>
            </a:r>
          </a:p>
          <a:p>
            <a:pPr lvl="2"/>
            <a:r>
              <a:rPr lang="en-US" dirty="0" smtClean="0"/>
              <a:t>Or trust someone else.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8475" y="636422"/>
            <a:ext cx="4791906" cy="403490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8547" y="950975"/>
            <a:ext cx="682295" cy="68229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2543" y="2723964"/>
            <a:ext cx="715874" cy="715874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 flipV="1">
            <a:off x="4674413" y="2070202"/>
            <a:ext cx="14630" cy="65376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6676720"/>
      </p:ext>
    </p:extLst>
  </p:cSld>
  <p:clrMapOvr>
    <a:masterClrMapping/>
  </p:clrMapOvr>
  <p:transition spd="med">
    <p:wipe dir="r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Reality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51" y="1769032"/>
            <a:ext cx="3150102" cy="289437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3648" y="1483647"/>
            <a:ext cx="5358640" cy="301528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7260" y="292608"/>
            <a:ext cx="692360" cy="69236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029" y="228345"/>
            <a:ext cx="854304" cy="854304"/>
          </a:xfrm>
          <a:prstGeom prst="rect">
            <a:avLst/>
          </a:prstGeom>
        </p:spPr>
      </p:pic>
      <p:cxnSp>
        <p:nvCxnSpPr>
          <p:cNvPr id="9" name="Straight Arrow Connector 8"/>
          <p:cNvCxnSpPr>
            <a:stCxn id="6" idx="3"/>
            <a:endCxn id="7" idx="1"/>
          </p:cNvCxnSpPr>
          <p:nvPr/>
        </p:nvCxnSpPr>
        <p:spPr>
          <a:xfrm>
            <a:off x="3499620" y="638788"/>
            <a:ext cx="431409" cy="1670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082968" y="347876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1600" dirty="0" smtClean="0">
                <a:latin typeface="+mn-lt"/>
              </a:rPr>
              <a:t>The client </a:t>
            </a:r>
            <a:r>
              <a:rPr lang="mr-IN" sz="1600" dirty="0" smtClean="0">
                <a:latin typeface="+mn-lt"/>
              </a:rPr>
              <a:t>–</a:t>
            </a:r>
            <a:r>
              <a:rPr lang="en-US" sz="1600" dirty="0" smtClean="0">
                <a:latin typeface="+mn-lt"/>
              </a:rPr>
              <a:t> </a:t>
            </a:r>
            <a:r>
              <a:rPr lang="en-US" sz="1600" dirty="0" err="1" smtClean="0">
                <a:latin typeface="+mn-lt"/>
              </a:rPr>
              <a:t>CloudFront</a:t>
            </a:r>
            <a:r>
              <a:rPr lang="en-US" sz="1600" dirty="0" smtClean="0">
                <a:latin typeface="+mn-lt"/>
              </a:rPr>
              <a:t> connection</a:t>
            </a:r>
            <a:br>
              <a:rPr lang="en-US" sz="1600" dirty="0" smtClean="0">
                <a:latin typeface="+mn-lt"/>
              </a:rPr>
            </a:br>
            <a:r>
              <a:rPr lang="en-US" sz="1600" dirty="0" smtClean="0">
                <a:latin typeface="+mn-lt"/>
              </a:rPr>
              <a:t>is distributed and extremely local with</a:t>
            </a:r>
            <a:r>
              <a:rPr lang="en-US" sz="1600" dirty="0">
                <a:latin typeface="+mn-lt"/>
              </a:rPr>
              <a:t/>
            </a:r>
            <a:br>
              <a:rPr lang="en-US" sz="1600" dirty="0">
                <a:latin typeface="+mn-lt"/>
              </a:rPr>
            </a:br>
            <a:r>
              <a:rPr lang="en-US" sz="1600" dirty="0" smtClean="0">
                <a:latin typeface="+mn-lt"/>
              </a:rPr>
              <a:t>file and REST API caching.</a:t>
            </a:r>
          </a:p>
        </p:txBody>
      </p:sp>
    </p:spTree>
    <p:extLst>
      <p:ext uri="{BB962C8B-B14F-4D97-AF65-F5344CB8AC3E}">
        <p14:creationId xmlns:p14="http://schemas.microsoft.com/office/powerpoint/2010/main" val="1465498286"/>
      </p:ext>
    </p:extLst>
  </p:cSld>
  <p:clrMapOvr>
    <a:masterClrMapping/>
  </p:clrMapOvr>
  <p:transition spd="med">
    <p:wipe dir="r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Once Again, 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This was a very AWS specific explanation for simplicity.</a:t>
            </a:r>
          </a:p>
          <a:p>
            <a:r>
              <a:rPr lang="en-US" dirty="0" smtClean="0"/>
              <a:t>There are lots of technology choices for individual elements.</a:t>
            </a:r>
          </a:p>
          <a:p>
            <a:r>
              <a:rPr lang="en-US" dirty="0" smtClean="0"/>
              <a:t>Any realistic, non-trivial application solution requires</a:t>
            </a:r>
          </a:p>
          <a:p>
            <a:pPr lvl="1"/>
            <a:r>
              <a:rPr lang="en-US" dirty="0" smtClean="0"/>
              <a:t>HTTPS</a:t>
            </a:r>
          </a:p>
          <a:p>
            <a:pPr lvl="1"/>
            <a:r>
              <a:rPr lang="en-US" dirty="0" smtClean="0"/>
              <a:t>Obtaining and installing certificates.</a:t>
            </a:r>
          </a:p>
          <a:p>
            <a:pPr lvl="1"/>
            <a:r>
              <a:rPr lang="en-US" dirty="0" smtClean="0"/>
              <a:t>Something implementing a single site image for multiple systems,</a:t>
            </a:r>
            <a:br>
              <a:rPr lang="en-US" dirty="0" smtClean="0"/>
            </a:br>
            <a:r>
              <a:rPr lang="en-US" dirty="0" smtClean="0"/>
              <a:t>and perhaps multiple data centers.</a:t>
            </a:r>
          </a:p>
          <a:p>
            <a:pPr lvl="1"/>
            <a:r>
              <a:rPr lang="en-US" dirty="0" smtClean="0"/>
              <a:t>Caching and request routing.</a:t>
            </a:r>
          </a:p>
          <a:p>
            <a:pPr lvl="1"/>
            <a:r>
              <a:rPr lang="en-US" dirty="0" smtClean="0"/>
              <a:t>API management and optimization.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3284509"/>
      </p:ext>
    </p:extLst>
  </p:cSld>
  <p:clrMapOvr>
    <a:masterClrMapping/>
  </p:clrMapOvr>
  <p:transition spd="med">
    <p:wipe dir="r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2000" dirty="0" err="1" smtClean="0"/>
              <a:t>Seeka</a:t>
            </a:r>
            <a:r>
              <a:rPr lang="en-US" sz="2000" dirty="0" smtClean="0"/>
              <a:t> TV Demo</a:t>
            </a:r>
            <a:br>
              <a:rPr lang="en-US" sz="2000" dirty="0" smtClean="0"/>
            </a:b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 smtClean="0"/>
              <a:t>Email, FB, Twitter</a:t>
            </a:r>
            <a:br>
              <a:rPr lang="en-US" sz="2000" dirty="0" smtClean="0"/>
            </a:b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 smtClean="0"/>
              <a:t>OAuth2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823220520"/>
      </p:ext>
    </p:extLst>
  </p:cSld>
  <p:clrMapOvr>
    <a:masterClrMapping/>
  </p:clrMapOvr>
  <p:transition spd="med">
    <p:wipe dir="r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0182881"/>
      </p:ext>
    </p:extLst>
  </p:cSld>
  <p:clrMapOvr>
    <a:masterClrMapping/>
  </p:clrMapOvr>
  <p:transition spd="med">
    <p:wipe dir="r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Registration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715" y="583970"/>
            <a:ext cx="6428915" cy="419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439247"/>
      </p:ext>
    </p:extLst>
  </p:cSld>
  <p:clrMapOvr>
    <a:masterClrMapping/>
  </p:clrMapOvr>
  <p:transition spd="med">
    <p:wipe dir="r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Registration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987" y="648356"/>
            <a:ext cx="7272395" cy="4129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613221"/>
      </p:ext>
    </p:extLst>
  </p:cSld>
  <p:clrMapOvr>
    <a:masterClrMapping/>
  </p:clrMapOvr>
  <p:transition spd="med"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br>
              <a:rPr lang="en-US" dirty="0" smtClean="0"/>
            </a:br>
            <a:r>
              <a:rPr lang="en-US" dirty="0" smtClean="0"/>
              <a:t>Comments?</a:t>
            </a:r>
            <a:br>
              <a:rPr lang="en-US" dirty="0" smtClean="0"/>
            </a:br>
            <a:r>
              <a:rPr lang="en-US" dirty="0" smtClean="0"/>
              <a:t>Discussion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293742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Registration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063" y="640931"/>
            <a:ext cx="7575443" cy="4084688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H="1" flipV="1">
            <a:off x="2721254" y="2209190"/>
            <a:ext cx="1309421" cy="95829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8429570"/>
      </p:ext>
    </p:extLst>
  </p:cSld>
  <p:clrMapOvr>
    <a:masterClrMapping/>
  </p:clrMapOvr>
  <p:transition spd="med">
    <p:wipe dir="r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Registration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063" y="640931"/>
            <a:ext cx="7575443" cy="408468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956" y="790041"/>
            <a:ext cx="3546616" cy="3599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25708"/>
      </p:ext>
    </p:extLst>
  </p:cSld>
  <p:clrMapOvr>
    <a:masterClrMapping/>
  </p:clrMapOvr>
  <p:transition spd="med">
    <p:wipe dir="r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Pros</a:t>
            </a:r>
          </a:p>
          <a:p>
            <a:pPr lvl="1"/>
            <a:r>
              <a:rPr lang="en-US" dirty="0"/>
              <a:t>One password for many </a:t>
            </a:r>
            <a:r>
              <a:rPr lang="en-US" dirty="0" smtClean="0"/>
              <a:t>services: Some people hate making up passwords</a:t>
            </a:r>
          </a:p>
          <a:p>
            <a:pPr lvl="1"/>
            <a:r>
              <a:rPr lang="en-US" dirty="0" smtClean="0"/>
              <a:t>Familiarity: People trust Facebook and may not want to give you info.</a:t>
            </a:r>
          </a:p>
          <a:p>
            <a:pPr lvl="1"/>
            <a:r>
              <a:rPr lang="en-US" dirty="0"/>
              <a:t>Added </a:t>
            </a:r>
            <a:r>
              <a:rPr lang="en-US" dirty="0" smtClean="0"/>
              <a:t>convenience drives business:</a:t>
            </a:r>
            <a:r>
              <a:rPr lang="en-US" dirty="0"/>
              <a:t> </a:t>
            </a:r>
            <a:r>
              <a:rPr lang="en-US" dirty="0" smtClean="0"/>
              <a:t>“Forced </a:t>
            </a:r>
            <a:r>
              <a:rPr lang="en-US" dirty="0"/>
              <a:t>registration is a major cause of checkout abandonment, with </a:t>
            </a:r>
            <a:r>
              <a:rPr lang="en-US" dirty="0">
                <a:hlinkClick r:id="rId2"/>
              </a:rPr>
              <a:t>a quarter (26%) of respondents in a recent Econsultancy survey</a:t>
            </a:r>
            <a:r>
              <a:rPr lang="en-US" dirty="0"/>
              <a:t> stating that being forced to register would cause them to abandon a purchase</a:t>
            </a:r>
            <a:r>
              <a:rPr lang="en-US" dirty="0" smtClean="0"/>
              <a:t>.”</a:t>
            </a:r>
          </a:p>
          <a:p>
            <a:pPr lvl="1"/>
            <a:r>
              <a:rPr lang="en-US" dirty="0" smtClean="0"/>
              <a:t>Sharing: Simplifies customers sharing their use of your site </a:t>
            </a:r>
            <a:r>
              <a:rPr lang="en-US" dirty="0" smtClean="0">
                <a:sym typeface="Wingdings"/>
              </a:rPr>
              <a:t> drives awareness.</a:t>
            </a:r>
          </a:p>
          <a:p>
            <a:pPr lvl="1"/>
            <a:r>
              <a:rPr lang="en-US" dirty="0"/>
              <a:t>Access to profile </a:t>
            </a:r>
            <a:r>
              <a:rPr lang="en-US" dirty="0" smtClean="0"/>
              <a:t>data: Do not require users to enter a new profile.</a:t>
            </a:r>
          </a:p>
          <a:p>
            <a:pPr lvl="1"/>
            <a:r>
              <a:rPr lang="en-US" dirty="0" smtClean="0"/>
              <a:t>Your site does not have to have code for password reset, locked account, etc.</a:t>
            </a:r>
          </a:p>
          <a:p>
            <a:r>
              <a:rPr lang="en-US" dirty="0" smtClean="0"/>
              <a:t>Cons</a:t>
            </a:r>
          </a:p>
          <a:p>
            <a:pPr lvl="1"/>
            <a:r>
              <a:rPr lang="en-US" dirty="0"/>
              <a:t>Some users don’t want everything to be </a:t>
            </a:r>
            <a:r>
              <a:rPr lang="en-US" dirty="0" smtClean="0"/>
              <a:t>connected.</a:t>
            </a:r>
            <a:endParaRPr lang="en-US" dirty="0"/>
          </a:p>
          <a:p>
            <a:pPr lvl="1"/>
            <a:r>
              <a:rPr lang="en-US" dirty="0"/>
              <a:t>Some people don’t use </a:t>
            </a:r>
            <a:r>
              <a:rPr lang="en-US" dirty="0" smtClean="0"/>
              <a:t>Facebook.</a:t>
            </a:r>
            <a:endParaRPr lang="en-US" dirty="0"/>
          </a:p>
          <a:p>
            <a:pPr lvl="1"/>
            <a:r>
              <a:rPr lang="en-US" dirty="0"/>
              <a:t>Muddying your brand </a:t>
            </a:r>
            <a:r>
              <a:rPr lang="en-US" dirty="0" smtClean="0"/>
              <a:t>image.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25904" y="196172"/>
            <a:ext cx="8279946" cy="581698"/>
          </a:xfrm>
        </p:spPr>
        <p:txBody>
          <a:bodyPr/>
          <a:lstStyle/>
          <a:p>
            <a:r>
              <a:rPr lang="en-US" dirty="0" smtClean="0"/>
              <a:t>Pros and Cons of Social </a:t>
            </a:r>
            <a:r>
              <a:rPr lang="en-US" dirty="0"/>
              <a:t>Media Logon</a:t>
            </a:r>
            <a:br>
              <a:rPr lang="en-US" dirty="0"/>
            </a:br>
            <a:r>
              <a:rPr lang="en-US" sz="1400" dirty="0"/>
              <a:t>(https://</a:t>
            </a:r>
            <a:r>
              <a:rPr lang="en-US" sz="1400" dirty="0" err="1"/>
              <a:t>econsultancy.com</a:t>
            </a:r>
            <a:r>
              <a:rPr lang="en-US" sz="1400" dirty="0"/>
              <a:t>/blog/61911-the-pros-and-cons-of-a-facebook-login-on-ecommerce-sites)</a:t>
            </a:r>
          </a:p>
        </p:txBody>
      </p:sp>
    </p:spTree>
    <p:extLst>
      <p:ext uri="{BB962C8B-B14F-4D97-AF65-F5344CB8AC3E}">
        <p14:creationId xmlns:p14="http://schemas.microsoft.com/office/powerpoint/2010/main" val="417682465"/>
      </p:ext>
    </p:extLst>
  </p:cSld>
  <p:clrMapOvr>
    <a:masterClrMapping/>
  </p:clrMapOvr>
  <p:transition spd="med">
    <p:wipe dir="r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Email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1664399"/>
      </p:ext>
    </p:extLst>
  </p:cSld>
  <p:clrMapOvr>
    <a:masterClrMapping/>
  </p:clrMapOvr>
  <p:transition spd="med">
    <p:wipe dir="r"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Email Registration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904" y="662970"/>
            <a:ext cx="7351776" cy="4120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536543"/>
      </p:ext>
    </p:extLst>
  </p:cSld>
  <p:clrMapOvr>
    <a:masterClrMapping/>
  </p:clrMapOvr>
  <p:transition spd="med">
    <p:wipe dir="r"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Email Registration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904" y="662970"/>
            <a:ext cx="7351776" cy="4120428"/>
          </a:xfrm>
          <a:prstGeom prst="rect">
            <a:avLst/>
          </a:prstGeom>
        </p:spPr>
      </p:pic>
      <p:sp>
        <p:nvSpPr>
          <p:cNvPr id="4" name="Rounded Rectangular Callout 3"/>
          <p:cNvSpPr/>
          <p:nvPr/>
        </p:nvSpPr>
        <p:spPr>
          <a:xfrm>
            <a:off x="425904" y="2055571"/>
            <a:ext cx="1995427" cy="958291"/>
          </a:xfrm>
          <a:prstGeom prst="wedgeRoundRectCallout">
            <a:avLst>
              <a:gd name="adj1" fmla="val 1896"/>
              <a:gd name="adj2" fmla="val -121470"/>
              <a:gd name="adj3" fmla="val 16667"/>
            </a:avLst>
          </a:prstGeom>
          <a:solidFill>
            <a:srgbClr val="0070C0"/>
          </a:solidFill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smtClean="0">
                <a:solidFill>
                  <a:srgbClr val="FFFFFF"/>
                </a:solidFill>
              </a:rPr>
              <a:t>Quick</a:t>
            </a:r>
            <a:r>
              <a:rPr lang="en-US" sz="1600" smtClean="0">
                <a:solidFill>
                  <a:srgbClr val="FFFFFF"/>
                </a:solidFill>
              </a:rPr>
              <a:t>, simple</a:t>
            </a:r>
            <a:br>
              <a:rPr lang="en-US" sz="1600" smtClean="0">
                <a:solidFill>
                  <a:srgbClr val="FFFFFF"/>
                </a:solidFill>
              </a:rPr>
            </a:br>
            <a:r>
              <a:rPr lang="en-US" sz="1600" smtClean="0">
                <a:solidFill>
                  <a:srgbClr val="FFFFFF"/>
                </a:solidFill>
              </a:rPr>
              <a:t>check that email</a:t>
            </a:r>
            <a:br>
              <a:rPr lang="en-US" sz="1600" smtClean="0">
                <a:solidFill>
                  <a:srgbClr val="FFFFFF"/>
                </a:solidFill>
              </a:rPr>
            </a:br>
            <a:r>
              <a:rPr lang="en-US" sz="1600" smtClean="0">
                <a:solidFill>
                  <a:srgbClr val="FFFFFF"/>
                </a:solidFill>
              </a:rPr>
              <a:t>account exists.</a:t>
            </a:r>
            <a:endParaRPr lang="en-US" sz="1600">
              <a:solidFill>
                <a:srgbClr val="FFFFFF"/>
              </a:solidFill>
            </a:endParaRPr>
          </a:p>
        </p:txBody>
      </p:sp>
      <p:sp>
        <p:nvSpPr>
          <p:cNvPr id="5" name="Rounded Rectangular Callout 4"/>
          <p:cNvSpPr/>
          <p:nvPr/>
        </p:nvSpPr>
        <p:spPr>
          <a:xfrm>
            <a:off x="5530694" y="3722217"/>
            <a:ext cx="1995427" cy="958291"/>
          </a:xfrm>
          <a:prstGeom prst="wedgeRoundRectCallout">
            <a:avLst>
              <a:gd name="adj1" fmla="val -7636"/>
              <a:gd name="adj2" fmla="val -126050"/>
              <a:gd name="adj3" fmla="val 16667"/>
            </a:avLst>
          </a:prstGeom>
          <a:solidFill>
            <a:srgbClr val="0070C0"/>
          </a:solidFill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smtClean="0">
                <a:solidFill>
                  <a:srgbClr val="FFFFFF"/>
                </a:solidFill>
              </a:rPr>
              <a:t>Verify ownership</a:t>
            </a:r>
            <a:br>
              <a:rPr lang="en-US" sz="1600" dirty="0" smtClean="0">
                <a:solidFill>
                  <a:srgbClr val="FFFFFF"/>
                </a:solidFill>
              </a:rPr>
            </a:br>
            <a:r>
              <a:rPr lang="en-US" sz="1600" dirty="0" smtClean="0">
                <a:solidFill>
                  <a:srgbClr val="FFFFFF"/>
                </a:solidFill>
              </a:rPr>
              <a:t>of</a:t>
            </a:r>
            <a:br>
              <a:rPr lang="en-US" sz="1600" dirty="0" smtClean="0">
                <a:solidFill>
                  <a:srgbClr val="FFFFFF"/>
                </a:solidFill>
              </a:rPr>
            </a:br>
            <a:r>
              <a:rPr lang="en-US" sz="1600" dirty="0" smtClean="0">
                <a:solidFill>
                  <a:srgbClr val="FFFFFF"/>
                </a:solidFill>
              </a:rPr>
              <a:t>email account.</a:t>
            </a:r>
            <a:endParaRPr lang="en-US" sz="16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5776614"/>
      </p:ext>
    </p:extLst>
  </p:cSld>
  <p:clrMapOvr>
    <a:masterClrMapping/>
  </p:clrMapOvr>
  <p:transition spd="med">
    <p:wipe dir="r"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Social</a:t>
            </a:r>
            <a:br>
              <a:rPr lang="en-US" dirty="0" smtClean="0"/>
            </a:br>
            <a:r>
              <a:rPr lang="en-US" dirty="0" smtClean="0"/>
              <a:t>Media</a:t>
            </a:r>
            <a:br>
              <a:rPr lang="en-US" dirty="0" smtClean="0"/>
            </a:br>
            <a:r>
              <a:rPr lang="en-US" dirty="0" smtClean="0"/>
              <a:t>Registration</a:t>
            </a:r>
            <a:br>
              <a:rPr lang="en-US" dirty="0" smtClean="0"/>
            </a:br>
            <a:r>
              <a:rPr lang="en-US" dirty="0" smtClean="0"/>
              <a:t>(Facebook)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7489564"/>
      </p:ext>
    </p:extLst>
  </p:cSld>
  <p:clrMapOvr>
    <a:masterClrMapping/>
  </p:clrMapOvr>
  <p:transition spd="med">
    <p:wipe dir="r"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Define Application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904" y="637195"/>
            <a:ext cx="7468819" cy="3912769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2282342" y="790042"/>
            <a:ext cx="65105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4461053" y="2061668"/>
            <a:ext cx="651053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2797522"/>
      </p:ext>
    </p:extLst>
  </p:cSld>
  <p:clrMapOvr>
    <a:masterClrMapping/>
  </p:clrMapOvr>
  <p:transition spd="med">
    <p:wipe dir="r"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Page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293" y="685114"/>
            <a:ext cx="8653882" cy="3410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79691"/>
      </p:ext>
    </p:extLst>
  </p:cSld>
  <p:clrMapOvr>
    <a:masterClrMapping/>
  </p:clrMapOvr>
  <p:transition spd="med">
    <p:wipe dir="r"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(I)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9283" y="93760"/>
            <a:ext cx="4215951" cy="4631436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 flipV="1">
            <a:off x="3511296" y="1675181"/>
            <a:ext cx="460858" cy="1463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5185509"/>
      </p:ext>
    </p:extLst>
  </p:cSld>
  <p:clrMapOvr>
    <a:masterClrMapping/>
  </p:clrMapOvr>
  <p:transition spd="med">
    <p:wipe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Web/Cloud</a:t>
            </a:r>
            <a:br>
              <a:rPr lang="en-US" dirty="0" smtClean="0"/>
            </a:br>
            <a:r>
              <a:rPr lang="en-US" dirty="0" smtClean="0"/>
              <a:t>Security 101</a:t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sz="1800" dirty="0" smtClean="0"/>
              <a:t>TLS/HTTPS</a:t>
            </a:r>
            <a:br>
              <a:rPr lang="en-US" sz="1800" dirty="0" smtClean="0"/>
            </a:br>
            <a:r>
              <a:rPr lang="en-US" sz="1800" dirty="0" smtClean="0"/>
              <a:t>Certificates</a:t>
            </a:r>
            <a:br>
              <a:rPr lang="en-US" sz="1800" dirty="0" smtClean="0"/>
            </a:br>
            <a:r>
              <a:rPr lang="en-US" sz="1800" dirty="0" smtClean="0"/>
              <a:t>DNS</a:t>
            </a:r>
            <a:br>
              <a:rPr lang="en-US" sz="1800" dirty="0" smtClean="0"/>
            </a:br>
            <a:r>
              <a:rPr lang="en-US" sz="1800" dirty="0" err="1" smtClean="0"/>
              <a:t>CloudFront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3700597"/>
      </p:ext>
    </p:extLst>
  </p:cSld>
  <p:clrMapOvr>
    <a:masterClrMapping/>
  </p:clrMapOvr>
  <p:transition spd="med">
    <p:wipe dir="r"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(II)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419" y="702121"/>
            <a:ext cx="8718096" cy="3592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360467"/>
      </p:ext>
    </p:extLst>
  </p:cSld>
  <p:clrMapOvr>
    <a:masterClrMapping/>
  </p:clrMapOvr>
  <p:transition spd="med">
    <p:wipe dir="r"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Facebook Login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598" y="744611"/>
            <a:ext cx="8534400" cy="3916617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621149" y="3568823"/>
            <a:ext cx="1019348" cy="45719"/>
          </a:xfrm>
          <a:prstGeom prst="rect">
            <a:avLst/>
          </a:prstGeom>
          <a:solidFill>
            <a:srgbClr val="0070C0"/>
          </a:solidFill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42900" indent="-342900" algn="ctr">
              <a:buFont typeface="Arial" charset="0"/>
              <a:buChar char="•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549323"/>
      </p:ext>
    </p:extLst>
  </p:cSld>
  <p:clrMapOvr>
    <a:masterClrMapping/>
  </p:clrMapOvr>
  <p:transition spd="med">
    <p:wipe dir="r"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Facebook Login</a:t>
            </a:r>
            <a:endParaRPr lang="en-US" dirty="0"/>
          </a:p>
        </p:txBody>
      </p:sp>
      <p:pic>
        <p:nvPicPr>
          <p:cNvPr id="1026" name="Picture 2" descr="https://documents.lucidchart.com/documents/145b853f-e27b-4ddb-97e4-3e673aa02225/pages/ineIY~85o7Tw?a=3228&amp;x=-55&amp;y=168&amp;w=1604&amp;h=1078&amp;store=1&amp;accept=image%2F*&amp;auth=LCA%201082dbf5ad3547e64866a998a6979da154851f76-ts%3D150871486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773" y="583970"/>
            <a:ext cx="6425019" cy="4320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429691" y="4014651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1600" dirty="0" smtClean="0">
                <a:latin typeface="+mn-lt"/>
              </a:rPr>
              <a:t>JWT Token</a:t>
            </a:r>
          </a:p>
        </p:txBody>
      </p:sp>
    </p:spTree>
    <p:extLst>
      <p:ext uri="{BB962C8B-B14F-4D97-AF65-F5344CB8AC3E}">
        <p14:creationId xmlns:p14="http://schemas.microsoft.com/office/powerpoint/2010/main" val="1033507053"/>
      </p:ext>
    </p:extLst>
  </p:cSld>
  <p:clrMapOvr>
    <a:masterClrMapping/>
  </p:clrMapOvr>
  <p:transition spd="med">
    <p:wipe dir="r"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Validate Token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904" y="656710"/>
            <a:ext cx="6915513" cy="4114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148839"/>
      </p:ext>
    </p:extLst>
  </p:cSld>
  <p:clrMapOvr>
    <a:masterClrMapping/>
  </p:clrMapOvr>
  <p:transition spd="med">
    <p:wipe dir="r"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Validate Token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560" y="690312"/>
            <a:ext cx="6345146" cy="3948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736427"/>
      </p:ext>
    </p:extLst>
  </p:cSld>
  <p:clrMapOvr>
    <a:masterClrMapping/>
  </p:clrMapOvr>
  <p:transition spd="med">
    <p:wipe dir="r"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Facebook Token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598" y="744611"/>
            <a:ext cx="8534400" cy="3916617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 flipV="1">
            <a:off x="208598" y="3735626"/>
            <a:ext cx="4763996" cy="22677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42900" indent="-342900" algn="ctr">
              <a:buFont typeface="Arial" charset="0"/>
              <a:buChar char="•"/>
            </a:pP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5638905" y="3542191"/>
            <a:ext cx="1019348" cy="45719"/>
          </a:xfrm>
          <a:prstGeom prst="rect">
            <a:avLst/>
          </a:prstGeom>
          <a:solidFill>
            <a:srgbClr val="0070C0"/>
          </a:solidFill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42900" indent="-342900" algn="ctr">
              <a:buFont typeface="Arial" charset="0"/>
              <a:buChar char="•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274086"/>
      </p:ext>
    </p:extLst>
  </p:cSld>
  <p:clrMapOvr>
    <a:masterClrMapping/>
  </p:clrMapOvr>
  <p:transition spd="med">
    <p:wipe dir="r"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 API Explorer Demo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904" y="796070"/>
            <a:ext cx="8055429" cy="3119467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789172" y="2982897"/>
            <a:ext cx="1019348" cy="45719"/>
          </a:xfrm>
          <a:prstGeom prst="rect">
            <a:avLst/>
          </a:prstGeom>
          <a:solidFill>
            <a:srgbClr val="0070C0"/>
          </a:solidFill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42900" indent="-342900" algn="ctr">
              <a:buFont typeface="Arial" charset="0"/>
              <a:buChar char="•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508169"/>
      </p:ext>
    </p:extLst>
  </p:cSld>
  <p:clrMapOvr>
    <a:masterClrMapping/>
  </p:clrMapOvr>
  <p:transition spd="med">
    <p:wipe dir="r"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OAuth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Twitter</a:t>
            </a:r>
            <a:br>
              <a:rPr lang="en-US" dirty="0" smtClean="0"/>
            </a:br>
            <a:r>
              <a:rPr lang="en-US" dirty="0" smtClean="0"/>
              <a:t>and</a:t>
            </a:r>
            <a:br>
              <a:rPr lang="en-US" dirty="0" smtClean="0"/>
            </a:br>
            <a:r>
              <a:rPr lang="en-US" dirty="0" smtClean="0"/>
              <a:t>Others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6841770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r>
              <a:rPr lang="en-US" dirty="0"/>
              <a:t> </a:t>
            </a:r>
            <a:r>
              <a:rPr lang="en-US" sz="1800" dirty="0" smtClean="0"/>
              <a:t>(http</a:t>
            </a:r>
            <a:r>
              <a:rPr lang="en-US" sz="1800" dirty="0"/>
              <a:t>://</a:t>
            </a:r>
            <a:r>
              <a:rPr lang="en-US" sz="1800" dirty="0" err="1" smtClean="0"/>
              <a:t>tutorials.jenkov.com</a:t>
            </a:r>
            <a:r>
              <a:rPr lang="en-US" sz="1800" dirty="0" smtClean="0"/>
              <a:t>/oauth2/</a:t>
            </a:r>
            <a:r>
              <a:rPr lang="en-US" sz="1800" dirty="0" err="1" smtClean="0"/>
              <a:t>index.html</a:t>
            </a:r>
            <a:r>
              <a:rPr lang="en-US" sz="1800" dirty="0"/>
              <a:t>)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166977" y="811033"/>
            <a:ext cx="3904091" cy="3704211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/>
              <a:t>Resource Owner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/>
              <a:t>Controls </a:t>
            </a:r>
            <a:r>
              <a:rPr lang="en-US" i="1" dirty="0" smtClean="0"/>
              <a:t>access</a:t>
            </a:r>
            <a:r>
              <a:rPr lang="en-US" dirty="0" smtClean="0"/>
              <a:t> to the “data.”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/>
              <a:t>Facebook </a:t>
            </a:r>
            <a:r>
              <a:rPr lang="en-US" b="1" dirty="0" smtClean="0"/>
              <a:t>user</a:t>
            </a:r>
            <a:r>
              <a:rPr lang="en-US" dirty="0" smtClean="0"/>
              <a:t>, LinkedIn </a:t>
            </a:r>
            <a:r>
              <a:rPr lang="en-US" b="1" dirty="0" smtClean="0"/>
              <a:t>user</a:t>
            </a:r>
            <a:r>
              <a:rPr lang="en-US" dirty="0" smtClean="0"/>
              <a:t>, </a:t>
            </a:r>
            <a:r>
              <a:rPr lang="is-IS" dirty="0" smtClean="0"/>
              <a:t>…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is-IS" dirty="0" smtClean="0"/>
              <a:t>Resource Server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is-IS" dirty="0" smtClean="0"/>
              <a:t>The website that holds/manages info.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is-IS" dirty="0" smtClean="0"/>
              <a:t>Facebook, LinkedIn, ...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/>
              <a:t>A</a:t>
            </a:r>
            <a:r>
              <a:rPr lang="is-IS" dirty="0" smtClean="0"/>
              <a:t>nd provides access API.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is-IS" dirty="0" smtClean="0"/>
              <a:t>Client Application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is-IS" dirty="0" smtClean="0"/>
              <a:t>“The product you implemented.”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is-IS" dirty="0" smtClean="0"/>
              <a:t>Wants to read/update 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is-IS" dirty="0" smtClean="0"/>
              <a:t>“On your behalf”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is-IS" dirty="0"/>
              <a:t>T</a:t>
            </a:r>
            <a:r>
              <a:rPr lang="is-IS" dirty="0" smtClean="0"/>
              <a:t>he data the data that the  Resource Server maintains, e.g. </a:t>
            </a:r>
            <a:r>
              <a:rPr lang="en-US" dirty="0"/>
              <a:t>p</a:t>
            </a:r>
            <a:r>
              <a:rPr lang="is-IS" dirty="0" smtClean="0"/>
              <a:t>osts, status, tweets, ...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is-IS" dirty="0" smtClean="0"/>
              <a:t>Authorization Server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is-IS" dirty="0" smtClean="0"/>
              <a:t>Grants/rejects authorization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is-IS" dirty="0" smtClean="0"/>
              <a:t>Based on Resource Owner decisions.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is-IS" dirty="0" smtClean="0"/>
              <a:t>Usually (logically) the same as Resource Server.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6969" y="739471"/>
            <a:ext cx="4750339" cy="3850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327111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Roles/Flows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4052936" y="75345"/>
            <a:ext cx="4459019" cy="4614929"/>
            <a:chOff x="3711030" y="115102"/>
            <a:chExt cx="4459019" cy="4614929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11030" y="115102"/>
              <a:ext cx="4459019" cy="4614929"/>
            </a:xfrm>
            <a:prstGeom prst="rect">
              <a:avLst/>
            </a:prstGeom>
          </p:spPr>
        </p:pic>
        <p:cxnSp>
          <p:nvCxnSpPr>
            <p:cNvPr id="5" name="Straight Arrow Connector 4"/>
            <p:cNvCxnSpPr/>
            <p:nvPr/>
          </p:nvCxnSpPr>
          <p:spPr>
            <a:xfrm>
              <a:off x="5756744" y="1630017"/>
              <a:ext cx="1391479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/>
            <p:cNvCxnSpPr/>
            <p:nvPr/>
          </p:nvCxnSpPr>
          <p:spPr>
            <a:xfrm flipH="1">
              <a:off x="5756744" y="1758563"/>
              <a:ext cx="1391479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Content Placeholder 5"/>
          <p:cNvSpPr txBox="1">
            <a:spLocks/>
          </p:cNvSpPr>
          <p:nvPr/>
        </p:nvSpPr>
        <p:spPr>
          <a:xfrm>
            <a:off x="166977" y="811033"/>
            <a:ext cx="3904091" cy="3704211"/>
          </a:xfrm>
          <a:prstGeom prst="rect">
            <a:avLst/>
          </a:prstGeom>
        </p:spPr>
        <p:txBody>
          <a:bodyPr>
            <a:normAutofit fontScale="70000" lnSpcReduction="20000"/>
          </a:bodyPr>
          <a:lstStyle>
            <a:lvl1pPr marL="228600" indent="-228600" algn="l" rtl="0" eaLnBrk="1" fontAlgn="base" hangingPunct="1">
              <a:lnSpc>
                <a:spcPct val="100000"/>
              </a:lnSpc>
              <a:spcBef>
                <a:spcPts val="100"/>
              </a:spcBef>
              <a:spcAft>
                <a:spcPts val="200"/>
              </a:spcAft>
              <a:buClr>
                <a:schemeClr val="accent1"/>
              </a:buClr>
              <a:buFont typeface="Arial" pitchFamily="34" charset="0"/>
              <a:buChar char="•"/>
              <a:defRPr sz="1800">
                <a:solidFill>
                  <a:schemeClr val="tx1"/>
                </a:solidFill>
                <a:latin typeface="Museo Sans For Dell" pitchFamily="2" charset="0"/>
                <a:ea typeface="Museo Sans For Dell" pitchFamily="2" charset="0"/>
                <a:cs typeface="+mn-cs"/>
              </a:defRPr>
            </a:lvl1pPr>
            <a:lvl2pPr marL="574675" indent="-223838" algn="l" rtl="0" eaLnBrk="1" fontAlgn="base" hangingPunct="1">
              <a:lnSpc>
                <a:spcPct val="100000"/>
              </a:lnSpc>
              <a:spcBef>
                <a:spcPts val="100"/>
              </a:spcBef>
              <a:spcAft>
                <a:spcPts val="200"/>
              </a:spcAft>
              <a:buClr>
                <a:schemeClr val="accent1"/>
              </a:buClr>
              <a:buFont typeface="Museo Sans For Dell" pitchFamily="2" charset="0"/>
              <a:buChar char="–"/>
              <a:defRPr sz="1600" baseline="0">
                <a:solidFill>
                  <a:schemeClr val="tx1"/>
                </a:solidFill>
                <a:latin typeface="Museo Sans For Dell" pitchFamily="2" charset="0"/>
                <a:ea typeface="Museo Sans For Dell" pitchFamily="2" charset="0"/>
              </a:defRPr>
            </a:lvl2pPr>
            <a:lvl3pPr marL="909638" indent="-220663" algn="l" rtl="0" eaLnBrk="1" fontAlgn="base" hangingPunct="1">
              <a:lnSpc>
                <a:spcPct val="100000"/>
              </a:lnSpc>
              <a:spcBef>
                <a:spcPts val="100"/>
              </a:spcBef>
              <a:spcAft>
                <a:spcPts val="200"/>
              </a:spcAft>
              <a:buClr>
                <a:schemeClr val="accent1"/>
              </a:buClr>
              <a:buFont typeface="Museo Sans For Dell" pitchFamily="2" charset="0"/>
              <a:buChar char="–"/>
              <a:defRPr sz="1400" baseline="0">
                <a:solidFill>
                  <a:schemeClr val="tx1"/>
                </a:solidFill>
                <a:latin typeface="Museo Sans For Dell" pitchFamily="2" charset="0"/>
                <a:ea typeface="Museo Sans For Dell" pitchFamily="2" charset="0"/>
              </a:defRPr>
            </a:lvl3pPr>
            <a:lvl4pPr marL="1200150" indent="-176213" algn="l" rtl="0" eaLnBrk="1" fontAlgn="base" hangingPunct="1">
              <a:lnSpc>
                <a:spcPct val="100000"/>
              </a:lnSpc>
              <a:spcBef>
                <a:spcPts val="100"/>
              </a:spcBef>
              <a:spcAft>
                <a:spcPts val="200"/>
              </a:spcAft>
              <a:buClr>
                <a:schemeClr val="accent1"/>
              </a:buClr>
              <a:buFont typeface="Museo For Dell 300" pitchFamily="50" charset="0"/>
              <a:buChar char="–"/>
              <a:defRPr sz="1200">
                <a:solidFill>
                  <a:schemeClr val="tx1"/>
                </a:solidFill>
                <a:latin typeface="Museo Sans For Dell" pitchFamily="2" charset="0"/>
                <a:ea typeface="Museo Sans For Dell" pitchFamily="2" charset="0"/>
              </a:defRPr>
            </a:lvl4pPr>
            <a:lvl5pPr marL="1608138" indent="-236538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bg1"/>
              </a:buClr>
              <a:buFont typeface="Museo For Dell 300" pitchFamily="50" charset="0"/>
              <a:buChar char="–"/>
              <a:defRPr sz="1800">
                <a:solidFill>
                  <a:schemeClr val="bg2"/>
                </a:solidFill>
                <a:latin typeface="Museo Sans For Dell" pitchFamily="2" charset="0"/>
                <a:ea typeface="Museo Sans For Dell" pitchFamily="2" charset="0"/>
              </a:defRPr>
            </a:lvl5pPr>
            <a:lvl6pPr marL="2065338" indent="-236538" algn="l" rtl="0" eaLnBrk="1" fontAlgn="base" hangingPunct="1">
              <a:lnSpc>
                <a:spcPct val="95000"/>
              </a:lnSpc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–"/>
              <a:defRPr sz="1600">
                <a:solidFill>
                  <a:schemeClr val="accent1"/>
                </a:solidFill>
                <a:latin typeface="+mn-lt"/>
              </a:defRPr>
            </a:lvl6pPr>
            <a:lvl7pPr marL="2522538" indent="-236538" algn="l" rtl="0" eaLnBrk="1" fontAlgn="base" hangingPunct="1">
              <a:lnSpc>
                <a:spcPct val="95000"/>
              </a:lnSpc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–"/>
              <a:defRPr sz="1600">
                <a:solidFill>
                  <a:schemeClr val="accent1"/>
                </a:solidFill>
                <a:latin typeface="+mn-lt"/>
              </a:defRPr>
            </a:lvl7pPr>
            <a:lvl8pPr marL="2979738" indent="-236538" algn="l" rtl="0" eaLnBrk="1" fontAlgn="base" hangingPunct="1">
              <a:lnSpc>
                <a:spcPct val="95000"/>
              </a:lnSpc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–"/>
              <a:defRPr sz="1600">
                <a:solidFill>
                  <a:schemeClr val="accent1"/>
                </a:solidFill>
                <a:latin typeface="+mn-lt"/>
              </a:defRPr>
            </a:lvl8pPr>
            <a:lvl9pPr marL="3436938" indent="-236538" algn="l" rtl="0" eaLnBrk="1" fontAlgn="base" hangingPunct="1">
              <a:lnSpc>
                <a:spcPct val="95000"/>
              </a:lnSpc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–"/>
              <a:defRPr sz="1600">
                <a:solidFill>
                  <a:schemeClr val="accent1"/>
                </a:solidFill>
                <a:latin typeface="+mn-lt"/>
              </a:defRPr>
            </a:lvl9pPr>
          </a:lstStyle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kern="0" dirty="0" smtClean="0"/>
              <a:t>User Clicks “Logon with XXX”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kern="0" dirty="0" smtClean="0"/>
              <a:t>Redirect user to XXX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kern="0" dirty="0" smtClean="0"/>
              <a:t>With Client App application ID.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kern="0" dirty="0" smtClean="0"/>
              <a:t>And permissions app requests.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kern="0" dirty="0">
                <a:solidFill>
                  <a:srgbClr val="FF0000"/>
                </a:solidFill>
              </a:rPr>
              <a:t>C</a:t>
            </a:r>
            <a:r>
              <a:rPr lang="en-US" kern="0" dirty="0" smtClean="0">
                <a:solidFill>
                  <a:srgbClr val="FF0000"/>
                </a:solidFill>
              </a:rPr>
              <a:t>ode MAY have to call Resource Server to</a:t>
            </a:r>
            <a:br>
              <a:rPr lang="en-US" kern="0" dirty="0" smtClean="0">
                <a:solidFill>
                  <a:srgbClr val="FF0000"/>
                </a:solidFill>
              </a:rPr>
            </a:br>
            <a:r>
              <a:rPr lang="en-US" kern="0" dirty="0" smtClean="0">
                <a:solidFill>
                  <a:srgbClr val="FF0000"/>
                </a:solidFill>
              </a:rPr>
              <a:t>get a token to include in redirect URL.</a:t>
            </a:r>
            <a:endParaRPr lang="is-IS" kern="0" dirty="0" smtClean="0">
              <a:solidFill>
                <a:srgbClr val="FF0000"/>
              </a:solidFill>
            </a:endParaRP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is-IS" kern="0" dirty="0" smtClean="0"/>
              <a:t>Browser redirected to XXX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kern="0" dirty="0" smtClean="0"/>
              <a:t>Logon on to XXX prompt.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kern="0" dirty="0" smtClean="0"/>
              <a:t>Followed by “do you grant permission to </a:t>
            </a:r>
            <a:r>
              <a:rPr lang="is-IS" kern="0" dirty="0" smtClean="0"/>
              <a:t>…”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is-IS" kern="0" dirty="0" smtClean="0"/>
              <a:t>Clicking button drives a redirect back to Client App.</a:t>
            </a:r>
            <a:br>
              <a:rPr lang="is-IS" kern="0" dirty="0" smtClean="0"/>
            </a:br>
            <a:r>
              <a:rPr lang="is-IS" kern="0" dirty="0" smtClean="0"/>
              <a:t>URL contains a temporary token.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is-IS" kern="0" dirty="0" smtClean="0"/>
              <a:t>User/Browser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is-IS" kern="0" dirty="0" smtClean="0"/>
              <a:t>Redirected to Client </a:t>
            </a:r>
            <a:r>
              <a:rPr lang="is-IS" kern="0" dirty="0"/>
              <a:t>A</a:t>
            </a:r>
            <a:r>
              <a:rPr lang="is-IS" kern="0" dirty="0" smtClean="0"/>
              <a:t>pp URL with token.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is-IS" kern="0" dirty="0" smtClean="0"/>
              <a:t>Client App calls XXX API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is-IS" kern="0" dirty="0" smtClean="0"/>
              <a:t>Obtains access token.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is-IS" kern="0" dirty="0" smtClean="0"/>
              <a:t>Returns to User.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is-IS" kern="0" dirty="0" smtClean="0"/>
              <a:t>Client App can use access token on API calls.</a:t>
            </a:r>
          </a:p>
        </p:txBody>
      </p:sp>
    </p:spTree>
    <p:extLst>
      <p:ext uri="{BB962C8B-B14F-4D97-AF65-F5344CB8AC3E}">
        <p14:creationId xmlns:p14="http://schemas.microsoft.com/office/powerpoint/2010/main" val="1716895061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(Some) Security Facets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4358" y="658368"/>
            <a:ext cx="8727034" cy="4037990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200"/>
              </a:spcAft>
            </a:pPr>
            <a:r>
              <a:rPr lang="en-US" sz="1200" dirty="0" smtClean="0"/>
              <a:t>Authentication: “</a:t>
            </a:r>
            <a:r>
              <a:rPr lang="en-US" sz="1200" dirty="0"/>
              <a:t> </a:t>
            </a:r>
            <a:r>
              <a:rPr lang="en-US" sz="1200" dirty="0" smtClean="0"/>
              <a:t>(</a:t>
            </a:r>
            <a:r>
              <a:rPr lang="mr-IN" sz="1200" dirty="0" smtClean="0"/>
              <a:t>…</a:t>
            </a:r>
            <a:r>
              <a:rPr lang="en-US" sz="1200" dirty="0" smtClean="0"/>
              <a:t>) is </a:t>
            </a:r>
            <a:r>
              <a:rPr lang="en-US" sz="1200" dirty="0"/>
              <a:t>the act of confirming the truth of an attribute of a single piece of data claimed true by an entity. In contrast with identification, which refers to the act of stating or otherwise indicating a claim purportedly attesting to a person or thing's identity, authentication is the process of actually confirming that identity. </a:t>
            </a:r>
            <a:r>
              <a:rPr lang="en-US" sz="1200" dirty="0" smtClean="0"/>
              <a:t>”</a:t>
            </a:r>
          </a:p>
          <a:p>
            <a:pPr>
              <a:spcBef>
                <a:spcPts val="0"/>
              </a:spcBef>
              <a:spcAft>
                <a:spcPts val="200"/>
              </a:spcAft>
            </a:pPr>
            <a:r>
              <a:rPr lang="en-US" sz="1200" dirty="0" smtClean="0"/>
              <a:t>Authorization:</a:t>
            </a:r>
            <a:endParaRPr lang="en-US" sz="1200" dirty="0"/>
          </a:p>
          <a:p>
            <a:pPr lvl="1">
              <a:spcBef>
                <a:spcPts val="0"/>
              </a:spcBef>
              <a:spcAft>
                <a:spcPts val="200"/>
              </a:spcAft>
            </a:pPr>
            <a:r>
              <a:rPr lang="en-US" sz="1100" dirty="0" smtClean="0"/>
              <a:t>“The </a:t>
            </a:r>
            <a:r>
              <a:rPr lang="en-US" sz="1100" dirty="0"/>
              <a:t>process of </a:t>
            </a:r>
            <a:r>
              <a:rPr lang="en-US" sz="1100" dirty="0">
                <a:hlinkClick r:id="rId2" tooltip="Authorization"/>
              </a:rPr>
              <a:t>authorization</a:t>
            </a:r>
            <a:r>
              <a:rPr lang="en-US" sz="1100" dirty="0"/>
              <a:t> is distinct from that of authentication. Whereas authentication is the process of verifying that </a:t>
            </a:r>
            <a:r>
              <a:rPr lang="en-US" sz="1100" dirty="0" smtClean="0"/>
              <a:t>‘you </a:t>
            </a:r>
            <a:r>
              <a:rPr lang="en-US" sz="1100" dirty="0"/>
              <a:t>are who you say you </a:t>
            </a:r>
            <a:r>
              <a:rPr lang="en-US" sz="1100" dirty="0" smtClean="0"/>
              <a:t>are’, </a:t>
            </a:r>
            <a:r>
              <a:rPr lang="en-US" sz="1100" dirty="0"/>
              <a:t>authorization is the process of verifying that </a:t>
            </a:r>
            <a:r>
              <a:rPr lang="en-US" sz="1100" dirty="0" smtClean="0"/>
              <a:t>‘you </a:t>
            </a:r>
            <a:r>
              <a:rPr lang="en-US" sz="1100" dirty="0"/>
              <a:t>are permitted to do what you are trying to </a:t>
            </a:r>
            <a:r>
              <a:rPr lang="en-US" sz="1100" dirty="0" smtClean="0"/>
              <a:t>do’.</a:t>
            </a:r>
            <a:endParaRPr lang="en-US" sz="1100" dirty="0"/>
          </a:p>
          <a:p>
            <a:pPr lvl="1">
              <a:spcBef>
                <a:spcPts val="0"/>
              </a:spcBef>
              <a:spcAft>
                <a:spcPts val="200"/>
              </a:spcAft>
            </a:pPr>
            <a:r>
              <a:rPr lang="en-US" sz="1100" dirty="0" smtClean="0"/>
              <a:t>“</a:t>
            </a:r>
            <a:r>
              <a:rPr lang="en-US" sz="1100" b="1" dirty="0"/>
              <a:t>Authorization</a:t>
            </a:r>
            <a:r>
              <a:rPr lang="en-US" sz="1100" dirty="0"/>
              <a:t> is the function of specifying access rights/privileges to resources related to </a:t>
            </a:r>
            <a:r>
              <a:rPr lang="en-US" sz="1100" dirty="0">
                <a:hlinkClick r:id="rId3" tooltip="Information security"/>
              </a:rPr>
              <a:t>information security</a:t>
            </a:r>
            <a:r>
              <a:rPr lang="en-US" sz="1100" dirty="0"/>
              <a:t> and </a:t>
            </a:r>
            <a:r>
              <a:rPr lang="en-US" sz="1100" dirty="0">
                <a:hlinkClick r:id="rId4" tooltip="Computer security"/>
              </a:rPr>
              <a:t>computer security</a:t>
            </a:r>
            <a:r>
              <a:rPr lang="en-US" sz="1100" dirty="0"/>
              <a:t> in general and to </a:t>
            </a:r>
            <a:r>
              <a:rPr lang="en-US" sz="1100" dirty="0">
                <a:hlinkClick r:id="rId5" tooltip="Access control"/>
              </a:rPr>
              <a:t>access control</a:t>
            </a:r>
            <a:r>
              <a:rPr lang="en-US" sz="1100" dirty="0"/>
              <a:t> in particular </a:t>
            </a:r>
            <a:r>
              <a:rPr lang="en-US" sz="1100" baseline="30000" dirty="0">
                <a:hlinkClick r:id="rId6"/>
              </a:rPr>
              <a:t>[1]</a:t>
            </a:r>
            <a:r>
              <a:rPr lang="en-US" sz="1100" dirty="0"/>
              <a:t>. More formally, "to authorize" is to define an access policy</a:t>
            </a:r>
            <a:r>
              <a:rPr lang="en-US" sz="1100" dirty="0" smtClean="0"/>
              <a:t>.”</a:t>
            </a:r>
          </a:p>
          <a:p>
            <a:pPr>
              <a:spcBef>
                <a:spcPts val="0"/>
              </a:spcBef>
              <a:spcAft>
                <a:spcPts val="200"/>
              </a:spcAft>
            </a:pPr>
            <a:r>
              <a:rPr lang="en-US" sz="1200" dirty="0" smtClean="0"/>
              <a:t>(Communication) Security</a:t>
            </a:r>
          </a:p>
          <a:p>
            <a:pPr lvl="1">
              <a:spcBef>
                <a:spcPts val="0"/>
              </a:spcBef>
              <a:spcAft>
                <a:spcPts val="200"/>
              </a:spcAft>
            </a:pPr>
            <a:r>
              <a:rPr lang="en-US" sz="1100" dirty="0" smtClean="0"/>
              <a:t>“</a:t>
            </a:r>
            <a:r>
              <a:rPr lang="en-US" sz="1100" b="1" dirty="0" smtClean="0"/>
              <a:t>Transport </a:t>
            </a:r>
            <a:r>
              <a:rPr lang="en-US" sz="1100" b="1" dirty="0"/>
              <a:t>Layer Security</a:t>
            </a:r>
            <a:r>
              <a:rPr lang="en-US" sz="1100" dirty="0"/>
              <a:t> (</a:t>
            </a:r>
            <a:r>
              <a:rPr lang="en-US" sz="1100" b="1" dirty="0"/>
              <a:t>TLS</a:t>
            </a:r>
            <a:r>
              <a:rPr lang="en-US" sz="1100" dirty="0"/>
              <a:t>) and its predecessor, </a:t>
            </a:r>
            <a:r>
              <a:rPr lang="en-US" sz="1100" b="1" dirty="0"/>
              <a:t>Secure Sockets Layer</a:t>
            </a:r>
            <a:r>
              <a:rPr lang="en-US" sz="1100" dirty="0"/>
              <a:t> (</a:t>
            </a:r>
            <a:r>
              <a:rPr lang="en-US" sz="1100" b="1" dirty="0"/>
              <a:t>SSL</a:t>
            </a:r>
            <a:r>
              <a:rPr lang="en-US" sz="1100" dirty="0"/>
              <a:t>), both frequently referred to as "SSL", are </a:t>
            </a:r>
            <a:r>
              <a:rPr lang="en-US" sz="1100" dirty="0">
                <a:hlinkClick r:id="rId7" tooltip="Cryptographic protocol"/>
              </a:rPr>
              <a:t>cryptographic protocols</a:t>
            </a:r>
            <a:r>
              <a:rPr lang="en-US" sz="1100" dirty="0"/>
              <a:t> that provide </a:t>
            </a:r>
            <a:r>
              <a:rPr lang="en-US" sz="1100" dirty="0">
                <a:hlinkClick r:id="rId8" tooltip="Communications security"/>
              </a:rPr>
              <a:t>communications security</a:t>
            </a:r>
            <a:r>
              <a:rPr lang="en-US" sz="1100" dirty="0"/>
              <a:t> over a </a:t>
            </a:r>
            <a:r>
              <a:rPr lang="en-US" sz="1100" dirty="0">
                <a:hlinkClick r:id="rId9" tooltip="Computer network"/>
              </a:rPr>
              <a:t>computer network</a:t>
            </a:r>
            <a:r>
              <a:rPr lang="en-US" sz="1100" dirty="0" smtClean="0"/>
              <a:t>.”</a:t>
            </a:r>
          </a:p>
          <a:p>
            <a:pPr lvl="2">
              <a:spcBef>
                <a:spcPts val="0"/>
              </a:spcBef>
              <a:spcAft>
                <a:spcPts val="200"/>
              </a:spcAft>
            </a:pPr>
            <a:r>
              <a:rPr lang="en-US" sz="1000" dirty="0" smtClean="0"/>
              <a:t>“The </a:t>
            </a:r>
            <a:r>
              <a:rPr lang="en-US" sz="1000" dirty="0"/>
              <a:t>connection is </a:t>
            </a:r>
            <a:r>
              <a:rPr lang="en-US" sz="1000" i="1" dirty="0"/>
              <a:t>private</a:t>
            </a:r>
            <a:r>
              <a:rPr lang="en-US" sz="1000" dirty="0"/>
              <a:t> (or </a:t>
            </a:r>
            <a:r>
              <a:rPr lang="en-US" sz="1000" i="1" dirty="0"/>
              <a:t>secure</a:t>
            </a:r>
            <a:r>
              <a:rPr lang="en-US" sz="1000" dirty="0"/>
              <a:t>) because </a:t>
            </a:r>
            <a:r>
              <a:rPr lang="en-US" sz="1000" dirty="0">
                <a:hlinkClick r:id="rId10" tooltip="Symmetric cryptography"/>
              </a:rPr>
              <a:t>symmetric cryptography</a:t>
            </a:r>
            <a:r>
              <a:rPr lang="en-US" sz="1000" dirty="0"/>
              <a:t> is used to encrypt the data transmitted</a:t>
            </a:r>
            <a:r>
              <a:rPr lang="en-US" sz="1000" dirty="0" smtClean="0"/>
              <a:t>.”</a:t>
            </a:r>
            <a:r>
              <a:rPr lang="en-US" sz="1000" dirty="0"/>
              <a:t> </a:t>
            </a:r>
            <a:endParaRPr lang="en-US" sz="1000" dirty="0" smtClean="0"/>
          </a:p>
          <a:p>
            <a:pPr lvl="2">
              <a:spcBef>
                <a:spcPts val="0"/>
              </a:spcBef>
              <a:spcAft>
                <a:spcPts val="200"/>
              </a:spcAft>
            </a:pPr>
            <a:r>
              <a:rPr lang="en-US" sz="1000" dirty="0"/>
              <a:t>The identity of the communicating parties can be </a:t>
            </a:r>
            <a:r>
              <a:rPr lang="en-US" sz="1000" i="1" dirty="0"/>
              <a:t>authenticated</a:t>
            </a:r>
            <a:r>
              <a:rPr lang="en-US" sz="1000" dirty="0"/>
              <a:t> using </a:t>
            </a:r>
            <a:r>
              <a:rPr lang="en-US" sz="1000" dirty="0">
                <a:hlinkClick r:id="rId11" tooltip="Public-key cryptography"/>
              </a:rPr>
              <a:t>public-key cryptography</a:t>
            </a:r>
            <a:r>
              <a:rPr lang="en-US" sz="1000" dirty="0" smtClean="0"/>
              <a:t>.</a:t>
            </a:r>
          </a:p>
          <a:p>
            <a:pPr lvl="2">
              <a:spcBef>
                <a:spcPts val="0"/>
              </a:spcBef>
              <a:spcAft>
                <a:spcPts val="200"/>
              </a:spcAft>
            </a:pPr>
            <a:r>
              <a:rPr lang="en-US" sz="1000" dirty="0"/>
              <a:t>The connection ensures </a:t>
            </a:r>
            <a:r>
              <a:rPr lang="en-US" sz="1000" i="1" dirty="0"/>
              <a:t>integrity</a:t>
            </a:r>
            <a:r>
              <a:rPr lang="en-US" sz="1000" dirty="0"/>
              <a:t> because each message transmitted includes a message integrity check using a </a:t>
            </a:r>
            <a:r>
              <a:rPr lang="en-US" sz="1000" dirty="0">
                <a:hlinkClick r:id="rId12" tooltip="Message authentication code"/>
              </a:rPr>
              <a:t>message authentication code</a:t>
            </a:r>
            <a:r>
              <a:rPr lang="en-US" sz="1000" dirty="0"/>
              <a:t> to prevent undetected loss or alteration of the data during transmission</a:t>
            </a:r>
            <a:r>
              <a:rPr lang="en-US" sz="1000" dirty="0" smtClean="0"/>
              <a:t>.</a:t>
            </a:r>
          </a:p>
          <a:p>
            <a:pPr lvl="1">
              <a:spcBef>
                <a:spcPts val="0"/>
              </a:spcBef>
              <a:spcAft>
                <a:spcPts val="200"/>
              </a:spcAft>
            </a:pPr>
            <a:r>
              <a:rPr lang="en-US" sz="1100" b="1" dirty="0"/>
              <a:t>HTTPS</a:t>
            </a:r>
            <a:r>
              <a:rPr lang="en-US" sz="1100" dirty="0"/>
              <a:t> (also called </a:t>
            </a:r>
            <a:r>
              <a:rPr lang="en-US" sz="1100" b="1" dirty="0"/>
              <a:t>HTTP over Transport Layer Security</a:t>
            </a:r>
            <a:r>
              <a:rPr lang="en-US" sz="1100" dirty="0"/>
              <a:t> [</a:t>
            </a:r>
            <a:r>
              <a:rPr lang="en-US" sz="1100" b="1" dirty="0"/>
              <a:t>TLS</a:t>
            </a:r>
            <a:r>
              <a:rPr lang="en-US" sz="1100" dirty="0"/>
              <a:t>],</a:t>
            </a:r>
            <a:r>
              <a:rPr lang="en-US" sz="1100" baseline="30000" dirty="0">
                <a:hlinkClick r:id="rId13"/>
              </a:rPr>
              <a:t>[1]</a:t>
            </a:r>
            <a:r>
              <a:rPr lang="en-US" sz="1100" dirty="0"/>
              <a:t> </a:t>
            </a:r>
            <a:r>
              <a:rPr lang="en-US" sz="1100" b="1" dirty="0"/>
              <a:t>HTTP over SSL</a:t>
            </a:r>
            <a:r>
              <a:rPr lang="en-US" sz="1100" dirty="0"/>
              <a:t>,</a:t>
            </a:r>
            <a:r>
              <a:rPr lang="en-US" sz="1100" baseline="30000" dirty="0">
                <a:hlinkClick r:id="rId14"/>
              </a:rPr>
              <a:t>[2]</a:t>
            </a:r>
            <a:r>
              <a:rPr lang="en-US" sz="1100" dirty="0"/>
              <a:t> and </a:t>
            </a:r>
            <a:r>
              <a:rPr lang="en-US" sz="1100" b="1" dirty="0"/>
              <a:t>HTTP Secure</a:t>
            </a:r>
            <a:r>
              <a:rPr lang="en-US" sz="1100" baseline="30000" dirty="0">
                <a:hlinkClick r:id="rId15"/>
              </a:rPr>
              <a:t>[3]</a:t>
            </a:r>
            <a:r>
              <a:rPr lang="en-US" sz="1100" baseline="30000" dirty="0">
                <a:hlinkClick r:id="rId16"/>
              </a:rPr>
              <a:t>[4]</a:t>
            </a:r>
            <a:r>
              <a:rPr lang="en-US" sz="1100" dirty="0"/>
              <a:t>) is a </a:t>
            </a:r>
            <a:r>
              <a:rPr lang="en-US" sz="1100" dirty="0">
                <a:hlinkClick r:id="rId17" tooltip="Communications protocol"/>
              </a:rPr>
              <a:t>communications protocol</a:t>
            </a:r>
            <a:r>
              <a:rPr lang="en-US" sz="1100" dirty="0"/>
              <a:t> for </a:t>
            </a:r>
            <a:r>
              <a:rPr lang="en-US" sz="1100" dirty="0">
                <a:hlinkClick r:id="rId18" tooltip="Secure communication"/>
              </a:rPr>
              <a:t>secure communication</a:t>
            </a:r>
            <a:r>
              <a:rPr lang="en-US" sz="1100" dirty="0"/>
              <a:t> over a </a:t>
            </a:r>
            <a:r>
              <a:rPr lang="en-US" sz="1100" dirty="0">
                <a:hlinkClick r:id="rId19" tooltip="Network operating system"/>
              </a:rPr>
              <a:t>computer network</a:t>
            </a:r>
            <a:r>
              <a:rPr lang="en-US" sz="1100" dirty="0"/>
              <a:t> which is widely used on the </a:t>
            </a:r>
            <a:r>
              <a:rPr lang="en-US" sz="1100" dirty="0">
                <a:hlinkClick r:id="rId20" tooltip="Internet"/>
              </a:rPr>
              <a:t>Internet</a:t>
            </a:r>
            <a:r>
              <a:rPr lang="en-US" sz="1100" dirty="0"/>
              <a:t>. HTTPS consists of communication over </a:t>
            </a:r>
            <a:r>
              <a:rPr lang="en-US" sz="1100" dirty="0">
                <a:hlinkClick r:id="rId21" tooltip="Hypertext Transfer Protocol"/>
              </a:rPr>
              <a:t>Hypertext Transfer Protocol</a:t>
            </a:r>
            <a:r>
              <a:rPr lang="en-US" sz="1100" dirty="0"/>
              <a:t> (HTTP) within a connection encrypted by </a:t>
            </a:r>
            <a:r>
              <a:rPr lang="en-US" sz="1100" dirty="0">
                <a:hlinkClick r:id="rId22" tooltip="Transport Layer Security"/>
              </a:rPr>
              <a:t>Transport Layer Security</a:t>
            </a:r>
            <a:r>
              <a:rPr lang="en-US" sz="1100" dirty="0"/>
              <a:t>, or its predecessor, Secure Sockets Layer. The main motivation for HTTPS is </a:t>
            </a:r>
            <a:r>
              <a:rPr lang="en-US" sz="1100" dirty="0">
                <a:hlinkClick r:id="rId23" tooltip="Authentication"/>
              </a:rPr>
              <a:t>authentication</a:t>
            </a:r>
            <a:r>
              <a:rPr lang="en-US" sz="1100" dirty="0"/>
              <a:t> of the visited </a:t>
            </a:r>
            <a:r>
              <a:rPr lang="en-US" sz="1100" dirty="0">
                <a:hlinkClick r:id="rId24" tooltip="Website"/>
              </a:rPr>
              <a:t>website</a:t>
            </a:r>
            <a:r>
              <a:rPr lang="en-US" sz="1100" dirty="0"/>
              <a:t> and protection of the </a:t>
            </a:r>
            <a:r>
              <a:rPr lang="en-US" sz="1100" dirty="0">
                <a:hlinkClick r:id="rId25" tooltip="Information privacy"/>
              </a:rPr>
              <a:t>privacy</a:t>
            </a:r>
            <a:r>
              <a:rPr lang="en-US" sz="1100" dirty="0"/>
              <a:t> and </a:t>
            </a:r>
            <a:r>
              <a:rPr lang="en-US" sz="1100" dirty="0">
                <a:hlinkClick r:id="rId26" tooltip="Data integrity"/>
              </a:rPr>
              <a:t>integrity</a:t>
            </a:r>
            <a:r>
              <a:rPr lang="en-US" sz="1100" dirty="0"/>
              <a:t> of the exchanged data.</a:t>
            </a:r>
            <a:endParaRPr lang="en-US" sz="1100" dirty="0" smtClean="0"/>
          </a:p>
        </p:txBody>
      </p:sp>
    </p:spTree>
    <p:extLst>
      <p:ext uri="{BB962C8B-B14F-4D97-AF65-F5344CB8AC3E}">
        <p14:creationId xmlns:p14="http://schemas.microsoft.com/office/powerpoint/2010/main" val="70689631"/>
      </p:ext>
    </p:extLst>
  </p:cSld>
  <p:clrMapOvr>
    <a:masterClrMapping/>
  </p:clrMapOvr>
  <p:transition spd="med">
    <p:wipe dir="r"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Authorization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5942601"/>
      </p:ext>
    </p:extLst>
  </p:cSld>
  <p:clrMapOvr>
    <a:masterClrMapping/>
  </p:clrMapOvr>
  <p:transition spd="med">
    <p:wipe dir="r"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Custom Authorizer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9532" y="839833"/>
            <a:ext cx="7045234" cy="3962944"/>
          </a:xfrm>
          <a:prstGeom prst="rect">
            <a:avLst/>
          </a:prstGeom>
        </p:spPr>
      </p:pic>
      <p:sp>
        <p:nvSpPr>
          <p:cNvPr id="4" name="Rounded Rectangle 3"/>
          <p:cNvSpPr/>
          <p:nvPr/>
        </p:nvSpPr>
        <p:spPr>
          <a:xfrm>
            <a:off x="425904" y="792480"/>
            <a:ext cx="2160542" cy="844731"/>
          </a:xfrm>
          <a:prstGeom prst="roundRect">
            <a:avLst/>
          </a:prstGeom>
          <a:solidFill>
            <a:srgbClr val="0070C0"/>
          </a:solidFill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smtClean="0">
                <a:solidFill>
                  <a:srgbClr val="FFFFFF"/>
                </a:solidFill>
              </a:rPr>
              <a:t>Previous</a:t>
            </a:r>
          </a:p>
          <a:p>
            <a:pPr algn="ctr"/>
            <a:r>
              <a:rPr lang="en-US" sz="1600" dirty="0" smtClean="0">
                <a:solidFill>
                  <a:srgbClr val="FFFFFF"/>
                </a:solidFill>
              </a:rPr>
              <a:t>Login Flow</a:t>
            </a:r>
            <a:endParaRPr lang="en-US" sz="1600" dirty="0">
              <a:solidFill>
                <a:srgbClr val="FFFFFF"/>
              </a:solidFill>
            </a:endParaRPr>
          </a:p>
        </p:txBody>
      </p:sp>
      <p:cxnSp>
        <p:nvCxnSpPr>
          <p:cNvPr id="6" name="Elbow Connector 5"/>
          <p:cNvCxnSpPr/>
          <p:nvPr/>
        </p:nvCxnSpPr>
        <p:spPr>
          <a:xfrm rot="16200000" flipV="1">
            <a:off x="770708" y="2137954"/>
            <a:ext cx="1297578" cy="296092"/>
          </a:xfrm>
          <a:prstGeom prst="bentConnector3">
            <a:avLst>
              <a:gd name="adj1" fmla="val 1007"/>
            </a:avLst>
          </a:prstGeom>
          <a:ln w="28575">
            <a:solidFill>
              <a:srgbClr val="FFFF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0746583"/>
      </p:ext>
    </p:extLst>
  </p:cSld>
  <p:clrMapOvr>
    <a:masterClrMapping/>
  </p:clrMapOvr>
  <p:transition spd="med">
    <p:wipe dir="r"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Authorization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1</a:t>
            </a:r>
            <a:r>
              <a:rPr lang="en-US" baseline="30000" dirty="0" smtClean="0"/>
              <a:t>st</a:t>
            </a:r>
            <a:r>
              <a:rPr lang="en-US" dirty="0" smtClean="0"/>
              <a:t> check occurs at perimeter in API GW Authorization</a:t>
            </a:r>
          </a:p>
          <a:p>
            <a:pPr lvl="1"/>
            <a:r>
              <a:rPr lang="en-US" dirty="0" smtClean="0"/>
              <a:t>Based on (bearer token) JWT token</a:t>
            </a:r>
          </a:p>
          <a:p>
            <a:pPr lvl="1"/>
            <a:r>
              <a:rPr lang="en-US" dirty="0" smtClean="0"/>
              <a:t>Is this role authorized to invoke this URL?</a:t>
            </a:r>
          </a:p>
          <a:p>
            <a:pPr lvl="1"/>
            <a:r>
              <a:rPr lang="en-US" dirty="0" smtClean="0"/>
              <a:t>Implementation</a:t>
            </a:r>
          </a:p>
          <a:p>
            <a:pPr lvl="2"/>
            <a:r>
              <a:rPr lang="en-US" dirty="0" smtClean="0"/>
              <a:t>Lambda function that </a:t>
            </a:r>
            <a:r>
              <a:rPr lang="mr-IN" dirty="0" smtClean="0"/>
              <a:t>…</a:t>
            </a:r>
            <a:endParaRPr lang="en-US" dirty="0" smtClean="0"/>
          </a:p>
          <a:p>
            <a:pPr lvl="2"/>
            <a:r>
              <a:rPr lang="en-US" dirty="0" smtClean="0"/>
              <a:t>Checks an authorization table (role, URL)</a:t>
            </a:r>
          </a:p>
          <a:p>
            <a:pPr lvl="2"/>
            <a:r>
              <a:rPr lang="en-US" dirty="0" smtClean="0"/>
              <a:t>Or the rights are encoded in the token.</a:t>
            </a:r>
          </a:p>
          <a:p>
            <a:r>
              <a:rPr lang="en-US" dirty="0" smtClean="0"/>
              <a:t>All down stream </a:t>
            </a:r>
            <a:r>
              <a:rPr lang="en-US" dirty="0" err="1" smtClean="0"/>
              <a:t>microservices</a:t>
            </a:r>
            <a:endParaRPr lang="en-US" dirty="0" smtClean="0"/>
          </a:p>
          <a:p>
            <a:pPr lvl="1"/>
            <a:r>
              <a:rPr lang="en-US" dirty="0" smtClean="0"/>
              <a:t>Receive the JWT token and perform their own authorization decisions.</a:t>
            </a:r>
          </a:p>
          <a:p>
            <a:pPr lvl="1"/>
            <a:r>
              <a:rPr lang="en-US" dirty="0" smtClean="0"/>
              <a:t>Run with a set of AWS roles and permissions that determine if AWS allows access, which may include user role.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632092"/>
      </p:ext>
    </p:extLst>
  </p:cSld>
  <p:clrMapOvr>
    <a:masterClrMapping/>
  </p:clrMapOvr>
  <p:transition spd="med">
    <p:wipe dir="r"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 Example </a:t>
            </a:r>
            <a:r>
              <a:rPr lang="mr-IN" dirty="0" smtClean="0"/>
              <a:t>–</a:t>
            </a:r>
            <a:r>
              <a:rPr lang="en-US" dirty="0" smtClean="0"/>
              <a:t> Lambda Function Role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686" y="583970"/>
            <a:ext cx="7259826" cy="4248397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 flipV="1">
            <a:off x="1097280" y="4197178"/>
            <a:ext cx="2847703" cy="22677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42900" indent="-342900" algn="ctr">
              <a:buFont typeface="Arial" charset="0"/>
              <a:buChar char="•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127567"/>
      </p:ext>
    </p:extLst>
  </p:cSld>
  <p:clrMapOvr>
    <a:masterClrMapping/>
  </p:clrMapOvr>
  <p:transition spd="med">
    <p:wipe dir="r"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Role/Policies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644" y="655797"/>
            <a:ext cx="8377646" cy="398767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 flipV="1">
            <a:off x="487680" y="3117315"/>
            <a:ext cx="2847703" cy="22677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42900" indent="-342900" algn="ctr">
              <a:buFont typeface="Arial" charset="0"/>
              <a:buChar char="•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422411"/>
      </p:ext>
    </p:extLst>
  </p:cSld>
  <p:clrMapOvr>
    <a:masterClrMapping/>
  </p:clrMapOvr>
  <p:transition spd="med">
    <p:wipe dir="r"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Role/Policy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904" y="583970"/>
            <a:ext cx="8368937" cy="408110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188668" y="790113"/>
            <a:ext cx="1019348" cy="45719"/>
          </a:xfrm>
          <a:prstGeom prst="rect">
            <a:avLst/>
          </a:prstGeom>
          <a:solidFill>
            <a:srgbClr val="0070C0"/>
          </a:solidFill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42900" indent="-342900" algn="ctr">
              <a:buFont typeface="Arial" charset="0"/>
              <a:buChar char="•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326697"/>
      </p:ext>
    </p:extLst>
  </p:cSld>
  <p:clrMapOvr>
    <a:masterClrMapping/>
  </p:clrMapOvr>
  <p:transition spd="med">
    <p:wipe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Alice </a:t>
            </a:r>
            <a:r>
              <a:rPr lang="mr-IN" dirty="0" smtClean="0"/>
              <a:t>–</a:t>
            </a:r>
            <a:r>
              <a:rPr lang="en-US" dirty="0" smtClean="0"/>
              <a:t> Bob </a:t>
            </a:r>
            <a:r>
              <a:rPr lang="mr-IN" dirty="0" smtClean="0"/>
              <a:t>–</a:t>
            </a:r>
            <a:r>
              <a:rPr lang="en-US" dirty="0" smtClean="0"/>
              <a:t> Eve 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57200" y="3467406"/>
            <a:ext cx="8267140" cy="1047838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/>
              <a:t>Eve observes the unencrypted communication.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/>
              <a:t>Probably to do something malicious with the observed information, e.g.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/>
              <a:t>Steal credit card numbers.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/>
              <a:t>Steal login IDs and passwords.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268" y="583970"/>
            <a:ext cx="5934250" cy="2810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062552"/>
      </p:ext>
    </p:extLst>
  </p:cSld>
  <p:clrMapOvr>
    <a:masterClrMapping/>
  </p:clrMapOvr>
  <p:transition spd="med">
    <p:wipe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Alice </a:t>
            </a:r>
            <a:r>
              <a:rPr lang="mr-IN" dirty="0" smtClean="0"/>
              <a:t>–</a:t>
            </a:r>
            <a:r>
              <a:rPr lang="en-US" dirty="0" smtClean="0"/>
              <a:t> Bob </a:t>
            </a:r>
            <a:r>
              <a:rPr lang="mr-IN" dirty="0" smtClean="0"/>
              <a:t>–</a:t>
            </a:r>
            <a:r>
              <a:rPr lang="en-US" dirty="0" smtClean="0"/>
              <a:t> Mallory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509" y="583970"/>
            <a:ext cx="6261811" cy="2667835"/>
          </a:xfrm>
          <a:prstGeom prst="rect">
            <a:avLst/>
          </a:prstGeom>
        </p:spPr>
      </p:pic>
      <p:sp>
        <p:nvSpPr>
          <p:cNvPr id="4" name="Content Placeholder 3"/>
          <p:cNvSpPr txBox="1">
            <a:spLocks/>
          </p:cNvSpPr>
          <p:nvPr/>
        </p:nvSpPr>
        <p:spPr>
          <a:xfrm>
            <a:off x="457200" y="3251805"/>
            <a:ext cx="8267140" cy="1495760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228600" indent="-228600" algn="l" rtl="0" eaLnBrk="1" fontAlgn="base" hangingPunct="1">
              <a:lnSpc>
                <a:spcPct val="100000"/>
              </a:lnSpc>
              <a:spcBef>
                <a:spcPts val="100"/>
              </a:spcBef>
              <a:spcAft>
                <a:spcPts val="200"/>
              </a:spcAft>
              <a:buClr>
                <a:schemeClr val="accent1"/>
              </a:buClr>
              <a:buFont typeface="Arial" pitchFamily="34" charset="0"/>
              <a:buChar char="•"/>
              <a:defRPr sz="180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1pPr>
            <a:lvl2pPr marL="574675" indent="-223838" algn="l" rtl="0" eaLnBrk="1" fontAlgn="base" hangingPunct="1">
              <a:lnSpc>
                <a:spcPct val="100000"/>
              </a:lnSpc>
              <a:spcBef>
                <a:spcPts val="100"/>
              </a:spcBef>
              <a:spcAft>
                <a:spcPts val="200"/>
              </a:spcAft>
              <a:buClr>
                <a:schemeClr val="accent1"/>
              </a:buClr>
              <a:buFont typeface="Museo Sans For Dell" pitchFamily="2" charset="0"/>
              <a:buChar char="–"/>
              <a:defRPr sz="1600" baseline="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2pPr>
            <a:lvl3pPr marL="909638" indent="-220663" algn="l" rtl="0" eaLnBrk="1" fontAlgn="base" hangingPunct="1">
              <a:lnSpc>
                <a:spcPct val="100000"/>
              </a:lnSpc>
              <a:spcBef>
                <a:spcPts val="100"/>
              </a:spcBef>
              <a:spcAft>
                <a:spcPts val="200"/>
              </a:spcAft>
              <a:buClr>
                <a:schemeClr val="accent1"/>
              </a:buClr>
              <a:buFont typeface="Museo Sans For Dell" pitchFamily="2" charset="0"/>
              <a:buChar char="–"/>
              <a:defRPr sz="1400" baseline="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3pPr>
            <a:lvl4pPr marL="1200150" indent="-176213" algn="l" rtl="0" eaLnBrk="1" fontAlgn="base" hangingPunct="1">
              <a:lnSpc>
                <a:spcPct val="100000"/>
              </a:lnSpc>
              <a:spcBef>
                <a:spcPts val="100"/>
              </a:spcBef>
              <a:spcAft>
                <a:spcPts val="200"/>
              </a:spcAft>
              <a:buClr>
                <a:schemeClr val="accent1"/>
              </a:buClr>
              <a:buFont typeface="Museo For Dell 300" pitchFamily="50" charset="0"/>
              <a:buChar char="–"/>
              <a:defRPr sz="120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4pPr>
            <a:lvl5pPr marL="1608138" indent="-236538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bg1"/>
              </a:buClr>
              <a:buFont typeface="Museo For Dell 300" pitchFamily="50" charset="0"/>
              <a:buChar char="–"/>
              <a:defRPr sz="1800">
                <a:solidFill>
                  <a:schemeClr val="bg2"/>
                </a:solidFill>
                <a:latin typeface="Museo Sans For Dell" pitchFamily="2" charset="0"/>
                <a:ea typeface="Museo Sans For Dell" pitchFamily="2" charset="0"/>
              </a:defRPr>
            </a:lvl5pPr>
            <a:lvl6pPr marL="2065338" indent="-236538" algn="l" rtl="0" eaLnBrk="1" fontAlgn="base" hangingPunct="1">
              <a:lnSpc>
                <a:spcPct val="95000"/>
              </a:lnSpc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–"/>
              <a:defRPr sz="1600">
                <a:solidFill>
                  <a:schemeClr val="accent1"/>
                </a:solidFill>
                <a:latin typeface="+mn-lt"/>
              </a:defRPr>
            </a:lvl6pPr>
            <a:lvl7pPr marL="2522538" indent="-236538" algn="l" rtl="0" eaLnBrk="1" fontAlgn="base" hangingPunct="1">
              <a:lnSpc>
                <a:spcPct val="95000"/>
              </a:lnSpc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–"/>
              <a:defRPr sz="1600">
                <a:solidFill>
                  <a:schemeClr val="accent1"/>
                </a:solidFill>
                <a:latin typeface="+mn-lt"/>
              </a:defRPr>
            </a:lvl7pPr>
            <a:lvl8pPr marL="2979738" indent="-236538" algn="l" rtl="0" eaLnBrk="1" fontAlgn="base" hangingPunct="1">
              <a:lnSpc>
                <a:spcPct val="95000"/>
              </a:lnSpc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–"/>
              <a:defRPr sz="1600">
                <a:solidFill>
                  <a:schemeClr val="accent1"/>
                </a:solidFill>
                <a:latin typeface="+mn-lt"/>
              </a:defRPr>
            </a:lvl8pPr>
            <a:lvl9pPr marL="3436938" indent="-236538" algn="l" rtl="0" eaLnBrk="1" fontAlgn="base" hangingPunct="1">
              <a:lnSpc>
                <a:spcPct val="95000"/>
              </a:lnSpc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–"/>
              <a:defRPr sz="1600">
                <a:solidFill>
                  <a:schemeClr val="accent1"/>
                </a:solidFill>
                <a:latin typeface="+mn-lt"/>
              </a:defRPr>
            </a:lvl9pPr>
          </a:lstStyle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kern="0" dirty="0" smtClean="0"/>
              <a:t>Mallory intercepts the communication, including any security set up, e.g.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kern="0" dirty="0" smtClean="0"/>
              <a:t>Keys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kern="0" dirty="0" smtClean="0"/>
              <a:t>BASIC-AUTH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kern="0" dirty="0" smtClean="0"/>
              <a:t>Makes Bob think she is Alice and Alice think she is Bob to steal information or send evil messages (e.g. transfer money).</a:t>
            </a:r>
          </a:p>
        </p:txBody>
      </p:sp>
    </p:spTree>
    <p:extLst>
      <p:ext uri="{BB962C8B-B14F-4D97-AF65-F5344CB8AC3E}">
        <p14:creationId xmlns:p14="http://schemas.microsoft.com/office/powerpoint/2010/main" val="1985035997"/>
      </p:ext>
    </p:extLst>
  </p:cSld>
  <p:clrMapOvr>
    <a:masterClrMapping/>
  </p:clrMapOvr>
  <p:transition spd="med">
    <p:wipe dir="r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HTTPS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5054802" y="402336"/>
            <a:ext cx="3669537" cy="4112908"/>
          </a:xfrm>
        </p:spPr>
        <p:txBody>
          <a:bodyPr/>
          <a:lstStyle/>
          <a:p>
            <a:r>
              <a:rPr lang="en-US" dirty="0" smtClean="0"/>
              <a:t>Using</a:t>
            </a:r>
          </a:p>
          <a:p>
            <a:pPr lvl="1"/>
            <a:r>
              <a:rPr lang="en-US" dirty="0" smtClean="0"/>
              <a:t>The SSL Certificate</a:t>
            </a:r>
          </a:p>
          <a:p>
            <a:pPr lvl="1"/>
            <a:r>
              <a:rPr lang="en-US" dirty="0" smtClean="0"/>
              <a:t>PKI cryptography</a:t>
            </a:r>
          </a:p>
          <a:p>
            <a:r>
              <a:rPr lang="en-US" dirty="0" smtClean="0"/>
              <a:t>Bob can </a:t>
            </a:r>
            <a:r>
              <a:rPr lang="en-US" i="1" dirty="0" smtClean="0"/>
              <a:t>prove</a:t>
            </a:r>
            <a:r>
              <a:rPr lang="en-US" dirty="0" smtClean="0"/>
              <a:t> identity to Alice.</a:t>
            </a:r>
          </a:p>
          <a:p>
            <a:r>
              <a:rPr lang="en-US" dirty="0" smtClean="0"/>
              <a:t>Alice can send </a:t>
            </a:r>
            <a:r>
              <a:rPr lang="en-US" dirty="0" smtClean="0"/>
              <a:t>messages </a:t>
            </a:r>
            <a:r>
              <a:rPr lang="en-US" dirty="0" smtClean="0"/>
              <a:t>to Bob that only Bob can decrypt.</a:t>
            </a:r>
          </a:p>
          <a:p>
            <a:r>
              <a:rPr lang="en-US" dirty="0" smtClean="0"/>
              <a:t>This allows a</a:t>
            </a:r>
          </a:p>
          <a:p>
            <a:pPr lvl="1"/>
            <a:r>
              <a:rPr lang="en-US" dirty="0" smtClean="0"/>
              <a:t>Key exchange</a:t>
            </a:r>
          </a:p>
          <a:p>
            <a:pPr lvl="1"/>
            <a:r>
              <a:rPr lang="en-US" dirty="0" smtClean="0"/>
              <a:t>To set up a secure channel</a:t>
            </a:r>
          </a:p>
          <a:p>
            <a:r>
              <a:rPr lang="en-US" dirty="0" smtClean="0"/>
              <a:t>But, Alice has not proven identity to Bob.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111" y="760781"/>
            <a:ext cx="4525912" cy="350489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825850" y="2092147"/>
            <a:ext cx="1119225" cy="6876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42900" indent="-342900" algn="ctr">
              <a:buFont typeface="Arial" charset="0"/>
              <a:buChar char="•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042491"/>
      </p:ext>
    </p:extLst>
  </p:cSld>
  <p:clrMapOvr>
    <a:masterClrMapping/>
  </p:clrMapOvr>
  <p:transition spd="med">
    <p:wipe dir="r"/>
  </p:transition>
</p:sld>
</file>

<file path=ppt/theme/theme1.xml><?xml version="1.0" encoding="utf-8"?>
<a:theme xmlns:a="http://schemas.openxmlformats.org/drawingml/2006/main" name="Dell_16x9_Template">
  <a:themeElements>
    <a:clrScheme name="Dell new">
      <a:dk1>
        <a:srgbClr val="000000"/>
      </a:dk1>
      <a:lt1>
        <a:srgbClr val="444444"/>
      </a:lt1>
      <a:dk2>
        <a:srgbClr val="0085C3"/>
      </a:dk2>
      <a:lt2>
        <a:srgbClr val="FFFFFF"/>
      </a:lt2>
      <a:accent1>
        <a:srgbClr val="0085C3"/>
      </a:accent1>
      <a:accent2>
        <a:srgbClr val="7AB800"/>
      </a:accent2>
      <a:accent3>
        <a:srgbClr val="F2AF00"/>
      </a:accent3>
      <a:accent4>
        <a:srgbClr val="DC5034"/>
      </a:accent4>
      <a:accent5>
        <a:srgbClr val="5482AB"/>
      </a:accent5>
      <a:accent6>
        <a:srgbClr val="6E2585"/>
      </a:accent6>
      <a:hlink>
        <a:srgbClr val="009BBB"/>
      </a:hlink>
      <a:folHlink>
        <a:srgbClr val="6E2585"/>
      </a:folHlink>
    </a:clrScheme>
    <a:fontScheme name="Dell">
      <a:majorFont>
        <a:latin typeface="Museo For Dell"/>
        <a:ea typeface=""/>
        <a:cs typeface=""/>
      </a:majorFont>
      <a:minorFont>
        <a:latin typeface="Museo Sans For Del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70C0"/>
        </a:solidFill>
        <a:ln w="38100">
          <a:solidFill>
            <a:schemeClr val="bg2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 marL="342900" indent="-342900">
          <a:buFont typeface="Arial" charset="0"/>
          <a:buChar char="•"/>
          <a:defRPr/>
        </a:defPPr>
      </a:lstStyle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spDef>
    <a:txDef>
      <a:spPr>
        <a:noFill/>
      </a:spPr>
      <a:bodyPr wrap="none" rtlCol="0">
        <a:noAutofit/>
      </a:bodyPr>
      <a:lstStyle>
        <a:defPPr>
          <a:lnSpc>
            <a:spcPct val="90000"/>
          </a:lnSpc>
          <a:spcBef>
            <a:spcPts val="600"/>
          </a:spcBef>
          <a:spcAft>
            <a:spcPts val="0"/>
          </a:spcAft>
          <a:buClr>
            <a:schemeClr val="bg1"/>
          </a:buClr>
          <a:defRPr sz="2000" dirty="0" err="1" smtClean="0">
            <a:latin typeface="+mn-lt"/>
          </a:defRPr>
        </a:defPPr>
      </a:lstStyle>
    </a:txDef>
  </a:objectDefaults>
  <a:extraClrSchemeLst>
    <a:extraClrScheme>
      <a:clrScheme name="Dell new">
        <a:dk1>
          <a:srgbClr val="000000"/>
        </a:dk1>
        <a:lt1>
          <a:srgbClr val="444444"/>
        </a:lt1>
        <a:dk2>
          <a:srgbClr val="0085C3"/>
        </a:dk2>
        <a:lt2>
          <a:srgbClr val="FFFFFF"/>
        </a:lt2>
        <a:accent1>
          <a:srgbClr val="0085C3"/>
        </a:accent1>
        <a:accent2>
          <a:srgbClr val="7AB800"/>
        </a:accent2>
        <a:accent3>
          <a:srgbClr val="F2AF00"/>
        </a:accent3>
        <a:accent4>
          <a:srgbClr val="DC5034"/>
        </a:accent4>
        <a:accent5>
          <a:srgbClr val="5482AB"/>
        </a:accent5>
        <a:accent6>
          <a:srgbClr val="6E2585"/>
        </a:accent6>
        <a:hlink>
          <a:srgbClr val="009BBB"/>
        </a:hlink>
        <a:folHlink>
          <a:srgbClr val="6E2585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Dell_16x9_Template_5.10.11">
  <a:themeElements>
    <a:clrScheme name="Dell new">
      <a:dk1>
        <a:srgbClr val="000000"/>
      </a:dk1>
      <a:lt1>
        <a:srgbClr val="444444"/>
      </a:lt1>
      <a:dk2>
        <a:srgbClr val="0085C3"/>
      </a:dk2>
      <a:lt2>
        <a:srgbClr val="FFFFFF"/>
      </a:lt2>
      <a:accent1>
        <a:srgbClr val="0085C3"/>
      </a:accent1>
      <a:accent2>
        <a:srgbClr val="7AB800"/>
      </a:accent2>
      <a:accent3>
        <a:srgbClr val="F2AF00"/>
      </a:accent3>
      <a:accent4>
        <a:srgbClr val="DC5034"/>
      </a:accent4>
      <a:accent5>
        <a:srgbClr val="5482AB"/>
      </a:accent5>
      <a:accent6>
        <a:srgbClr val="6E2585"/>
      </a:accent6>
      <a:hlink>
        <a:srgbClr val="009BBB"/>
      </a:hlink>
      <a:folHlink>
        <a:srgbClr val="6E2585"/>
      </a:folHlink>
    </a:clrScheme>
    <a:fontScheme name="Dell 2010">
      <a:majorFont>
        <a:latin typeface="Museo For Dell"/>
        <a:ea typeface=""/>
        <a:cs typeface=""/>
      </a:majorFont>
      <a:minorFont>
        <a:latin typeface="Museo Sans For Del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effectLst/>
      </a:spPr>
      <a:bodyPr wrap="square" lIns="182880" tIns="137160" rIns="137160" bIns="137160" rtlCol="0" anchor="ctr">
        <a:noAutofit/>
      </a:bodyPr>
      <a:lstStyle>
        <a:defPPr algn="ctr">
          <a:lnSpc>
            <a:spcPct val="90000"/>
          </a:lnSpc>
          <a:spcBef>
            <a:spcPts val="600"/>
          </a:spcBef>
          <a:spcAft>
            <a:spcPts val="0"/>
          </a:spcAft>
          <a:defRPr sz="2000" dirty="0" smtClean="0">
            <a:solidFill>
              <a:schemeClr val="tx2"/>
            </a:solidFill>
            <a:latin typeface="+mn-lt"/>
          </a:defRPr>
        </a:defPPr>
      </a:lstStyle>
    </a:spDef>
    <a:txDef>
      <a:spPr>
        <a:noFill/>
      </a:spPr>
      <a:bodyPr wrap="none" rtlCol="0">
        <a:noAutofit/>
      </a:bodyPr>
      <a:lstStyle>
        <a:defPPr>
          <a:lnSpc>
            <a:spcPct val="90000"/>
          </a:lnSpc>
          <a:spcBef>
            <a:spcPts val="600"/>
          </a:spcBef>
          <a:spcAft>
            <a:spcPts val="0"/>
          </a:spcAft>
          <a:buClr>
            <a:schemeClr val="bg1"/>
          </a:buClr>
          <a:defRPr sz="2000" dirty="0" err="1" smtClean="0">
            <a:latin typeface="+mn-lt"/>
          </a:defRPr>
        </a:defPPr>
      </a:lstStyle>
    </a:txDef>
  </a:objectDefaults>
  <a:extraClrSchemeLst>
    <a:extraClrScheme>
      <a:clrScheme name="Dell new">
        <a:dk1>
          <a:srgbClr val="000000"/>
        </a:dk1>
        <a:lt1>
          <a:srgbClr val="444444"/>
        </a:lt1>
        <a:dk2>
          <a:srgbClr val="0085C3"/>
        </a:dk2>
        <a:lt2>
          <a:srgbClr val="FFFFFF"/>
        </a:lt2>
        <a:accent1>
          <a:srgbClr val="0085C3"/>
        </a:accent1>
        <a:accent2>
          <a:srgbClr val="7AB800"/>
        </a:accent2>
        <a:accent3>
          <a:srgbClr val="F2AF00"/>
        </a:accent3>
        <a:accent4>
          <a:srgbClr val="DC5034"/>
        </a:accent4>
        <a:accent5>
          <a:srgbClr val="5482AB"/>
        </a:accent5>
        <a:accent6>
          <a:srgbClr val="6E2585"/>
        </a:accent6>
        <a:hlink>
          <a:srgbClr val="009BBB"/>
        </a:hlink>
        <a:folHlink>
          <a:srgbClr val="6E2585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Dell Template 4x3">
  <a:themeElements>
    <a:clrScheme name="Dell 2010">
      <a:dk1>
        <a:srgbClr val="000000"/>
      </a:dk1>
      <a:lt1>
        <a:srgbClr val="444444"/>
      </a:lt1>
      <a:dk2>
        <a:srgbClr val="0085C3"/>
      </a:dk2>
      <a:lt2>
        <a:srgbClr val="FFFFFF"/>
      </a:lt2>
      <a:accent1>
        <a:srgbClr val="0085C3"/>
      </a:accent1>
      <a:accent2>
        <a:srgbClr val="7AB800"/>
      </a:accent2>
      <a:accent3>
        <a:srgbClr val="F2AF00"/>
      </a:accent3>
      <a:accent4>
        <a:srgbClr val="DC5034"/>
      </a:accent4>
      <a:accent5>
        <a:srgbClr val="5482AB"/>
      </a:accent5>
      <a:accent6>
        <a:srgbClr val="6E2585"/>
      </a:accent6>
      <a:hlink>
        <a:srgbClr val="009BBB"/>
      </a:hlink>
      <a:folHlink>
        <a:srgbClr val="6E2585"/>
      </a:folHlink>
    </a:clrScheme>
    <a:fontScheme name="Dell 2010">
      <a:majorFont>
        <a:latin typeface="Museo For Dell"/>
        <a:ea typeface=""/>
        <a:cs typeface=""/>
      </a:majorFont>
      <a:minorFont>
        <a:latin typeface="Museo Sans For Del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effectLst/>
      </a:spPr>
      <a:bodyPr wrap="square" lIns="182880" tIns="137160" rIns="137160" bIns="137160" rtlCol="0" anchor="ctr">
        <a:noAutofit/>
      </a:bodyPr>
      <a:lstStyle>
        <a:defPPr algn="ctr">
          <a:lnSpc>
            <a:spcPct val="90000"/>
          </a:lnSpc>
          <a:spcBef>
            <a:spcPts val="600"/>
          </a:spcBef>
          <a:spcAft>
            <a:spcPts val="0"/>
          </a:spcAft>
          <a:defRPr sz="2000" dirty="0" err="1" smtClean="0">
            <a:solidFill>
              <a:schemeClr val="tx2"/>
            </a:solidFill>
            <a:latin typeface="+mn-lt"/>
          </a:defRPr>
        </a:defPPr>
      </a:lstStyle>
    </a:spDef>
    <a:txDef>
      <a:spPr>
        <a:noFill/>
      </a:spPr>
      <a:bodyPr wrap="none" rtlCol="0">
        <a:spAutoFit/>
      </a:bodyPr>
      <a:lstStyle>
        <a:defPPr>
          <a:lnSpc>
            <a:spcPct val="90000"/>
          </a:lnSpc>
          <a:spcBef>
            <a:spcPts val="600"/>
          </a:spcBef>
          <a:spcAft>
            <a:spcPts val="0"/>
          </a:spcAft>
          <a:buClr>
            <a:schemeClr val="bg1"/>
          </a:buClr>
          <a:defRPr sz="2000" dirty="0" err="1" smtClean="0">
            <a:latin typeface="+mn-lt"/>
          </a:defRPr>
        </a:defPPr>
      </a:lstStyle>
    </a:txDef>
  </a:objectDefaults>
  <a:extraClrSchemeLst>
    <a:extraClrScheme>
      <a:clrScheme name="Dell new">
        <a:dk1>
          <a:srgbClr val="000000"/>
        </a:dk1>
        <a:lt1>
          <a:srgbClr val="444444"/>
        </a:lt1>
        <a:dk2>
          <a:srgbClr val="0085C3"/>
        </a:dk2>
        <a:lt2>
          <a:srgbClr val="FFFFFF"/>
        </a:lt2>
        <a:accent1>
          <a:srgbClr val="0085C3"/>
        </a:accent1>
        <a:accent2>
          <a:srgbClr val="7AB800"/>
        </a:accent2>
        <a:accent3>
          <a:srgbClr val="F2AF00"/>
        </a:accent3>
        <a:accent4>
          <a:srgbClr val="DC5034"/>
        </a:accent4>
        <a:accent5>
          <a:srgbClr val="5482AB"/>
        </a:accent5>
        <a:accent6>
          <a:srgbClr val="6E2585"/>
        </a:accent6>
        <a:hlink>
          <a:srgbClr val="009BBB"/>
        </a:hlink>
        <a:folHlink>
          <a:srgbClr val="6E2585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D5F92924C88E046AB95A79D8E2F2E86" ma:contentTypeVersion="0" ma:contentTypeDescription="Create a new document." ma:contentTypeScope="" ma:versionID="e185d5377ed30089129ee02e45c99cd8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c64490b4aec6201516c3a874156f37b2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B4DE5F6-73C3-4001-9CFC-3C0C9B29D778}">
  <ds:schemaRefs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55EC61F6-286A-4E34-A88C-05A55AA6715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F591F0EB-E811-4D11-8FFB-E2FF892CF81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Dell_16x9_Template</Template>
  <TotalTime>140396</TotalTime>
  <Words>745</Words>
  <Application>Microsoft Macintosh PowerPoint</Application>
  <PresentationFormat>On-screen Show (16:9)</PresentationFormat>
  <Paragraphs>190</Paragraphs>
  <Slides>65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65</vt:i4>
      </vt:variant>
    </vt:vector>
  </HeadingPairs>
  <TitlesOfParts>
    <vt:vector size="77" baseType="lpstr">
      <vt:lpstr>Arial Black</vt:lpstr>
      <vt:lpstr>Century Schoolbook</vt:lpstr>
      <vt:lpstr>Museo For Dell</vt:lpstr>
      <vt:lpstr>Museo For Dell 300</vt:lpstr>
      <vt:lpstr>Museo Sans For Dell</vt:lpstr>
      <vt:lpstr>Museo Sans For Dell</vt:lpstr>
      <vt:lpstr>Trebuchet MS</vt:lpstr>
      <vt:lpstr>Wingdings</vt:lpstr>
      <vt:lpstr>Arial</vt:lpstr>
      <vt:lpstr>Dell_16x9_Template</vt:lpstr>
      <vt:lpstr>Dell_16x9_Template_5.10.11</vt:lpstr>
      <vt:lpstr>Dell Template 4x3</vt:lpstr>
      <vt:lpstr>PowerPoint Presentation</vt:lpstr>
      <vt:lpstr>Contents</vt:lpstr>
      <vt:lpstr>Contents</vt:lpstr>
      <vt:lpstr>Questions? Comments? Discussion</vt:lpstr>
      <vt:lpstr>Web/Cloud Security 101  TLS/HTTPS Certificates DNS CloudFront</vt:lpstr>
      <vt:lpstr>(Some) Security Facets</vt:lpstr>
      <vt:lpstr>Alice – Bob – Eve </vt:lpstr>
      <vt:lpstr>Alice – Bob – Mallory </vt:lpstr>
      <vt:lpstr>HTTPS</vt:lpstr>
      <vt:lpstr>Two Diagrams Explaining HTTPS/TLS</vt:lpstr>
      <vt:lpstr>HTTPS Example</vt:lpstr>
      <vt:lpstr>Certificate</vt:lpstr>
      <vt:lpstr>Using Your Certificate</vt:lpstr>
      <vt:lpstr>Using Your Certificate</vt:lpstr>
      <vt:lpstr>Using Your Certificate</vt:lpstr>
      <vt:lpstr>Obtaining a Certificate</vt:lpstr>
      <vt:lpstr>PowerPoint Presentation</vt:lpstr>
      <vt:lpstr>PowerPoint Presentation</vt:lpstr>
      <vt:lpstr>DNS Info</vt:lpstr>
      <vt:lpstr>PowerPoint Presentation</vt:lpstr>
      <vt:lpstr>PowerPoint Presentation</vt:lpstr>
      <vt:lpstr>Success</vt:lpstr>
      <vt:lpstr>CloudFront Distribution</vt:lpstr>
      <vt:lpstr>CloudFront Distribution</vt:lpstr>
      <vt:lpstr>Behaviors</vt:lpstr>
      <vt:lpstr>Behavior</vt:lpstr>
      <vt:lpstr>API Gateway Stage</vt:lpstr>
      <vt:lpstr>Implementation</vt:lpstr>
      <vt:lpstr>Behaviors</vt:lpstr>
      <vt:lpstr>Behavior</vt:lpstr>
      <vt:lpstr>Implementation</vt:lpstr>
      <vt:lpstr>All of this to securely get to …</vt:lpstr>
      <vt:lpstr>What Did We Set Up?</vt:lpstr>
      <vt:lpstr>In Reality</vt:lpstr>
      <vt:lpstr>Once Again, …</vt:lpstr>
      <vt:lpstr>Seeka TV Demo  Email, FB, Twitter  OAuth2</vt:lpstr>
      <vt:lpstr>Demo</vt:lpstr>
      <vt:lpstr>Registration</vt:lpstr>
      <vt:lpstr>Registration</vt:lpstr>
      <vt:lpstr>Registration</vt:lpstr>
      <vt:lpstr>Registration</vt:lpstr>
      <vt:lpstr>Pros and Cons of Social Media Logon (https://econsultancy.com/blog/61911-the-pros-and-cons-of-a-facebook-login-on-ecommerce-sites)</vt:lpstr>
      <vt:lpstr>Email</vt:lpstr>
      <vt:lpstr>Email Registration</vt:lpstr>
      <vt:lpstr>Email Registration</vt:lpstr>
      <vt:lpstr>Social Media Registration (Facebook)</vt:lpstr>
      <vt:lpstr>Define Application</vt:lpstr>
      <vt:lpstr>Web Page</vt:lpstr>
      <vt:lpstr>Code (I)</vt:lpstr>
      <vt:lpstr>Code (II)</vt:lpstr>
      <vt:lpstr>Facebook Login</vt:lpstr>
      <vt:lpstr>Facebook Login</vt:lpstr>
      <vt:lpstr>Validate Token</vt:lpstr>
      <vt:lpstr>Validate Token</vt:lpstr>
      <vt:lpstr>Facebook Token</vt:lpstr>
      <vt:lpstr>Graph API Explorer Demo</vt:lpstr>
      <vt:lpstr>OAuth  Twitter and Others</vt:lpstr>
      <vt:lpstr>Overview (http://tutorials.jenkov.com/oauth2/index.html)</vt:lpstr>
      <vt:lpstr>Roles/Flows</vt:lpstr>
      <vt:lpstr>Authorization</vt:lpstr>
      <vt:lpstr>Custom Authorizer</vt:lpstr>
      <vt:lpstr>Authorization</vt:lpstr>
      <vt:lpstr>An Example – Lambda Function Role</vt:lpstr>
      <vt:lpstr>Role/Policies</vt:lpstr>
      <vt:lpstr>Role/Policy</vt:lpstr>
    </vt:vector>
  </TitlesOfParts>
  <Company>Dell Inc</Company>
  <LinksUpToDate>false</LinksUpToDate>
  <SharedDoc>false</SharedDoc>
  <HyperlinksChanged>false</HyperlinksChanged>
  <AppVersion>15.0038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Dell presentation template Wide screen 16:9 layout</dc:title>
  <dc:creator>Ahluwalia, M</dc:creator>
  <cp:keywords>Internal Use</cp:keywords>
  <cp:lastModifiedBy>Donald Ferguson</cp:lastModifiedBy>
  <cp:revision>1903</cp:revision>
  <cp:lastPrinted>2017-10-09T20:35:25Z</cp:lastPrinted>
  <dcterms:created xsi:type="dcterms:W3CDTF">2013-01-02T09:04:46Z</dcterms:created>
  <dcterms:modified xsi:type="dcterms:W3CDTF">2017-10-28T16:32:49Z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0x010100AD5F92924C88E046AB95A79D8E2F2E86</vt:lpwstr>
  </property>
  <property fmtid="{D5CDD505-2E9C-101B-9397-08002B2CF9AE}" pid="3" name="TitusGUID">
    <vt:lpwstr>09852b9d-54a1-4f0b-bd54-a44d811fa745</vt:lpwstr>
  </property>
  <property fmtid="{D5CDD505-2E9C-101B-9397-08002B2CF9AE}" pid="4" name="DellClassification">
    <vt:lpwstr>Internal Use</vt:lpwstr>
  </property>
  <property fmtid="{D5CDD505-2E9C-101B-9397-08002B2CF9AE}" pid="5" name="DellSubLabels">
    <vt:lpwstr/>
  </property>
  <property fmtid="{D5CDD505-2E9C-101B-9397-08002B2CF9AE}" pid="6" name="DellVisual Markings (PPT)">
    <vt:lpwstr>Classification Footer</vt:lpwstr>
  </property>
  <property fmtid="{D5CDD505-2E9C-101B-9397-08002B2CF9AE}" pid="7" name="titusconfig">
    <vt:lpwstr>1.1AMER</vt:lpwstr>
  </property>
</Properties>
</file>